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339" r:id="rId2"/>
    <p:sldId id="333" r:id="rId3"/>
    <p:sldId id="334" r:id="rId4"/>
    <p:sldId id="347" r:id="rId5"/>
    <p:sldId id="335" r:id="rId6"/>
    <p:sldId id="392" r:id="rId7"/>
    <p:sldId id="393" r:id="rId8"/>
    <p:sldId id="399" r:id="rId9"/>
    <p:sldId id="329" r:id="rId10"/>
    <p:sldId id="337" r:id="rId11"/>
    <p:sldId id="395" r:id="rId12"/>
    <p:sldId id="396" r:id="rId13"/>
    <p:sldId id="322" r:id="rId14"/>
    <p:sldId id="323" r:id="rId15"/>
    <p:sldId id="397" r:id="rId16"/>
    <p:sldId id="400" r:id="rId17"/>
    <p:sldId id="324" r:id="rId18"/>
    <p:sldId id="325" r:id="rId19"/>
    <p:sldId id="327" r:id="rId20"/>
    <p:sldId id="331" r:id="rId21"/>
    <p:sldId id="398" r:id="rId22"/>
    <p:sldId id="330" r:id="rId23"/>
    <p:sldId id="350" r:id="rId24"/>
    <p:sldId id="328" r:id="rId25"/>
    <p:sldId id="332" r:id="rId26"/>
  </p:sldIdLst>
  <p:sldSz cx="12528550" cy="795655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72FCED-8494-4578-8E24-5C2BD7AE1F31}">
          <p14:sldIdLst>
            <p14:sldId id="339"/>
            <p14:sldId id="333"/>
            <p14:sldId id="334"/>
            <p14:sldId id="347"/>
            <p14:sldId id="335"/>
            <p14:sldId id="392"/>
            <p14:sldId id="393"/>
            <p14:sldId id="399"/>
            <p14:sldId id="329"/>
            <p14:sldId id="337"/>
            <p14:sldId id="395"/>
            <p14:sldId id="396"/>
            <p14:sldId id="322"/>
            <p14:sldId id="323"/>
            <p14:sldId id="397"/>
            <p14:sldId id="400"/>
            <p14:sldId id="324"/>
            <p14:sldId id="325"/>
            <p14:sldId id="327"/>
            <p14:sldId id="331"/>
            <p14:sldId id="398"/>
            <p14:sldId id="330"/>
            <p14:sldId id="350"/>
            <p14:sldId id="328"/>
            <p14:sldId id="332"/>
          </p14:sldIdLst>
        </p14:section>
        <p14:section name="タイトルなしのセクション" id="{A5393B82-3FEC-4EBA-A46F-32CE2E3B9FF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康史 山中" initials="康山" lastIdx="3" clrIdx="0">
    <p:extLst>
      <p:ext uri="{19B8F6BF-5375-455C-9EA6-DF929625EA0E}">
        <p15:presenceInfo xmlns:p15="http://schemas.microsoft.com/office/powerpoint/2012/main" userId="7cad7c1188213a2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CD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733" autoAdjust="0"/>
  </p:normalViewPr>
  <p:slideViewPr>
    <p:cSldViewPr snapToGrid="0">
      <p:cViewPr varScale="1">
        <p:scale>
          <a:sx n="54" d="100"/>
          <a:sy n="54" d="100"/>
        </p:scale>
        <p:origin x="9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4BA64B22-9278-45EB-8151-1F3CB8E09122}" type="datetimeFigureOut">
              <a:rPr kumimoji="1" lang="ja-JP" altLang="en-US" smtClean="0"/>
              <a:t>2025/4/8</a:t>
            </a:fld>
            <a:endParaRPr kumimoji="1" lang="ja-JP" altLang="en-US"/>
          </a:p>
        </p:txBody>
      </p:sp>
      <p:sp>
        <p:nvSpPr>
          <p:cNvPr id="4" name="スライド イメージ プレースホルダー 3"/>
          <p:cNvSpPr>
            <a:spLocks noGrp="1" noRot="1" noChangeAspect="1"/>
          </p:cNvSpPr>
          <p:nvPr>
            <p:ph type="sldImg" idx="2"/>
          </p:nvPr>
        </p:nvSpPr>
        <p:spPr>
          <a:xfrm>
            <a:off x="785813" y="1243013"/>
            <a:ext cx="5286375"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9D72E34-23D7-48D2-90EA-38977B5C598E}" type="slidenum">
              <a:rPr kumimoji="1" lang="ja-JP" altLang="en-US" smtClean="0"/>
              <a:t>‹#›</a:t>
            </a:fld>
            <a:endParaRPr kumimoji="1" lang="ja-JP" altLang="en-US"/>
          </a:p>
        </p:txBody>
      </p:sp>
    </p:spTree>
    <p:extLst>
      <p:ext uri="{BB962C8B-B14F-4D97-AF65-F5344CB8AC3E}">
        <p14:creationId xmlns:p14="http://schemas.microsoft.com/office/powerpoint/2010/main" val="1068508302"/>
      </p:ext>
    </p:extLst>
  </p:cSld>
  <p:clrMap bg1="lt1" tx1="dk1" bg2="lt2" tx2="dk2" accent1="accent1" accent2="accent2" accent3="accent3" accent4="accent4" accent5="accent5" accent6="accent6" hlink="hlink" folHlink="folHlink"/>
  <p:notesStyle>
    <a:lvl1pPr marL="0" algn="l" defTabSz="962497" rtl="0" eaLnBrk="1" latinLnBrk="0" hangingPunct="1">
      <a:defRPr kumimoji="1" sz="1263" kern="1200">
        <a:solidFill>
          <a:schemeClr val="tx1"/>
        </a:solidFill>
        <a:latin typeface="+mn-lt"/>
        <a:ea typeface="+mn-ea"/>
        <a:cs typeface="+mn-cs"/>
      </a:defRPr>
    </a:lvl1pPr>
    <a:lvl2pPr marL="481249" algn="l" defTabSz="962497" rtl="0" eaLnBrk="1" latinLnBrk="0" hangingPunct="1">
      <a:defRPr kumimoji="1" sz="1263" kern="1200">
        <a:solidFill>
          <a:schemeClr val="tx1"/>
        </a:solidFill>
        <a:latin typeface="+mn-lt"/>
        <a:ea typeface="+mn-ea"/>
        <a:cs typeface="+mn-cs"/>
      </a:defRPr>
    </a:lvl2pPr>
    <a:lvl3pPr marL="962497" algn="l" defTabSz="962497" rtl="0" eaLnBrk="1" latinLnBrk="0" hangingPunct="1">
      <a:defRPr kumimoji="1" sz="1263" kern="1200">
        <a:solidFill>
          <a:schemeClr val="tx1"/>
        </a:solidFill>
        <a:latin typeface="+mn-lt"/>
        <a:ea typeface="+mn-ea"/>
        <a:cs typeface="+mn-cs"/>
      </a:defRPr>
    </a:lvl3pPr>
    <a:lvl4pPr marL="1443746" algn="l" defTabSz="962497" rtl="0" eaLnBrk="1" latinLnBrk="0" hangingPunct="1">
      <a:defRPr kumimoji="1" sz="1263" kern="1200">
        <a:solidFill>
          <a:schemeClr val="tx1"/>
        </a:solidFill>
        <a:latin typeface="+mn-lt"/>
        <a:ea typeface="+mn-ea"/>
        <a:cs typeface="+mn-cs"/>
      </a:defRPr>
    </a:lvl4pPr>
    <a:lvl5pPr marL="1924995" algn="l" defTabSz="962497" rtl="0" eaLnBrk="1" latinLnBrk="0" hangingPunct="1">
      <a:defRPr kumimoji="1" sz="1263" kern="1200">
        <a:solidFill>
          <a:schemeClr val="tx1"/>
        </a:solidFill>
        <a:latin typeface="+mn-lt"/>
        <a:ea typeface="+mn-ea"/>
        <a:cs typeface="+mn-cs"/>
      </a:defRPr>
    </a:lvl5pPr>
    <a:lvl6pPr marL="2406244" algn="l" defTabSz="962497" rtl="0" eaLnBrk="1" latinLnBrk="0" hangingPunct="1">
      <a:defRPr kumimoji="1" sz="1263" kern="1200">
        <a:solidFill>
          <a:schemeClr val="tx1"/>
        </a:solidFill>
        <a:latin typeface="+mn-lt"/>
        <a:ea typeface="+mn-ea"/>
        <a:cs typeface="+mn-cs"/>
      </a:defRPr>
    </a:lvl6pPr>
    <a:lvl7pPr marL="2887492" algn="l" defTabSz="962497" rtl="0" eaLnBrk="1" latinLnBrk="0" hangingPunct="1">
      <a:defRPr kumimoji="1" sz="1263" kern="1200">
        <a:solidFill>
          <a:schemeClr val="tx1"/>
        </a:solidFill>
        <a:latin typeface="+mn-lt"/>
        <a:ea typeface="+mn-ea"/>
        <a:cs typeface="+mn-cs"/>
      </a:defRPr>
    </a:lvl7pPr>
    <a:lvl8pPr marL="3368741" algn="l" defTabSz="962497" rtl="0" eaLnBrk="1" latinLnBrk="0" hangingPunct="1">
      <a:defRPr kumimoji="1" sz="1263" kern="1200">
        <a:solidFill>
          <a:schemeClr val="tx1"/>
        </a:solidFill>
        <a:latin typeface="+mn-lt"/>
        <a:ea typeface="+mn-ea"/>
        <a:cs typeface="+mn-cs"/>
      </a:defRPr>
    </a:lvl8pPr>
    <a:lvl9pPr marL="3849990" algn="l" defTabSz="962497" rtl="0" eaLnBrk="1" latinLnBrk="0" hangingPunct="1">
      <a:defRPr kumimoji="1" sz="126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9D72E34-23D7-48D2-90EA-38977B5C598E}" type="slidenum">
              <a:rPr kumimoji="1" lang="ja-JP" altLang="en-US" smtClean="0"/>
              <a:t>13</a:t>
            </a:fld>
            <a:endParaRPr kumimoji="1" lang="ja-JP" altLang="en-US"/>
          </a:p>
        </p:txBody>
      </p:sp>
    </p:spTree>
    <p:extLst>
      <p:ext uri="{BB962C8B-B14F-4D97-AF65-F5344CB8AC3E}">
        <p14:creationId xmlns:p14="http://schemas.microsoft.com/office/powerpoint/2010/main" val="1433163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9D72E34-23D7-48D2-90EA-38977B5C598E}" type="slidenum">
              <a:rPr kumimoji="1" lang="ja-JP" altLang="en-US" smtClean="0"/>
              <a:t>14</a:t>
            </a:fld>
            <a:endParaRPr kumimoji="1" lang="ja-JP" altLang="en-US"/>
          </a:p>
        </p:txBody>
      </p:sp>
    </p:spTree>
    <p:extLst>
      <p:ext uri="{BB962C8B-B14F-4D97-AF65-F5344CB8AC3E}">
        <p14:creationId xmlns:p14="http://schemas.microsoft.com/office/powerpoint/2010/main" val="1444580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66069" y="1302149"/>
            <a:ext cx="9396413" cy="2770058"/>
          </a:xfrm>
        </p:spPr>
        <p:txBody>
          <a:bodyPr anchor="b"/>
          <a:lstStyle>
            <a:lvl1pPr algn="ctr">
              <a:defRPr sz="6166"/>
            </a:lvl1pPr>
          </a:lstStyle>
          <a:p>
            <a:r>
              <a:rPr lang="ja-JP" altLang="en-US"/>
              <a:t>マスター タイトルの書式設定</a:t>
            </a:r>
            <a:endParaRPr lang="en-US" dirty="0"/>
          </a:p>
        </p:txBody>
      </p:sp>
      <p:sp>
        <p:nvSpPr>
          <p:cNvPr id="3" name="Subtitle 2"/>
          <p:cNvSpPr>
            <a:spLocks noGrp="1"/>
          </p:cNvSpPr>
          <p:nvPr>
            <p:ph type="subTitle" idx="1"/>
          </p:nvPr>
        </p:nvSpPr>
        <p:spPr>
          <a:xfrm>
            <a:off x="1566069" y="4179031"/>
            <a:ext cx="9396413" cy="1920991"/>
          </a:xfrm>
        </p:spPr>
        <p:txBody>
          <a:bodyPr/>
          <a:lstStyle>
            <a:lvl1pPr marL="0" indent="0" algn="ctr">
              <a:buNone/>
              <a:defRPr sz="2466"/>
            </a:lvl1pPr>
            <a:lvl2pPr marL="469819" indent="0" algn="ctr">
              <a:buNone/>
              <a:defRPr sz="2055"/>
            </a:lvl2pPr>
            <a:lvl3pPr marL="939637" indent="0" algn="ctr">
              <a:buNone/>
              <a:defRPr sz="1850"/>
            </a:lvl3pPr>
            <a:lvl4pPr marL="1409456" indent="0" algn="ctr">
              <a:buNone/>
              <a:defRPr sz="1644"/>
            </a:lvl4pPr>
            <a:lvl5pPr marL="1879275" indent="0" algn="ctr">
              <a:buNone/>
              <a:defRPr sz="1644"/>
            </a:lvl5pPr>
            <a:lvl6pPr marL="2349094" indent="0" algn="ctr">
              <a:buNone/>
              <a:defRPr sz="1644"/>
            </a:lvl6pPr>
            <a:lvl7pPr marL="2818912" indent="0" algn="ctr">
              <a:buNone/>
              <a:defRPr sz="1644"/>
            </a:lvl7pPr>
            <a:lvl8pPr marL="3288731" indent="0" algn="ctr">
              <a:buNone/>
              <a:defRPr sz="1644"/>
            </a:lvl8pPr>
            <a:lvl9pPr marL="3758550" indent="0" algn="ctr">
              <a:buNone/>
              <a:defRPr sz="164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50400D5-973C-4465-8FE3-951EAD2EFED4}"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20991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AC288C-BDE4-479A-ABC4-30E53BE65808}"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5420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65743" y="423613"/>
            <a:ext cx="2701469" cy="674280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61338" y="423613"/>
            <a:ext cx="7947799" cy="674280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BFE136-EEC8-4685-B82F-EC20E60E21CE}"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42138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535E98-8C00-496C-B68B-975210D4006D}"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213628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54813" y="1983613"/>
            <a:ext cx="10805874" cy="3309703"/>
          </a:xfrm>
        </p:spPr>
        <p:txBody>
          <a:bodyPr anchor="b"/>
          <a:lstStyle>
            <a:lvl1pPr>
              <a:defRPr sz="616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4813" y="5324627"/>
            <a:ext cx="10805874" cy="1740495"/>
          </a:xfrm>
        </p:spPr>
        <p:txBody>
          <a:bodyPr/>
          <a:lstStyle>
            <a:lvl1pPr marL="0" indent="0">
              <a:buNone/>
              <a:defRPr sz="2466">
                <a:solidFill>
                  <a:schemeClr val="tx1">
                    <a:tint val="75000"/>
                  </a:schemeClr>
                </a:solidFill>
              </a:defRPr>
            </a:lvl1pPr>
            <a:lvl2pPr marL="469819" indent="0">
              <a:buNone/>
              <a:defRPr sz="2055">
                <a:solidFill>
                  <a:schemeClr val="tx1">
                    <a:tint val="75000"/>
                  </a:schemeClr>
                </a:solidFill>
              </a:defRPr>
            </a:lvl2pPr>
            <a:lvl3pPr marL="939637" indent="0">
              <a:buNone/>
              <a:defRPr sz="1850">
                <a:solidFill>
                  <a:schemeClr val="tx1">
                    <a:tint val="75000"/>
                  </a:schemeClr>
                </a:solidFill>
              </a:defRPr>
            </a:lvl3pPr>
            <a:lvl4pPr marL="1409456" indent="0">
              <a:buNone/>
              <a:defRPr sz="1644">
                <a:solidFill>
                  <a:schemeClr val="tx1">
                    <a:tint val="75000"/>
                  </a:schemeClr>
                </a:solidFill>
              </a:defRPr>
            </a:lvl4pPr>
            <a:lvl5pPr marL="1879275" indent="0">
              <a:buNone/>
              <a:defRPr sz="1644">
                <a:solidFill>
                  <a:schemeClr val="tx1">
                    <a:tint val="75000"/>
                  </a:schemeClr>
                </a:solidFill>
              </a:defRPr>
            </a:lvl5pPr>
            <a:lvl6pPr marL="2349094" indent="0">
              <a:buNone/>
              <a:defRPr sz="1644">
                <a:solidFill>
                  <a:schemeClr val="tx1">
                    <a:tint val="75000"/>
                  </a:schemeClr>
                </a:solidFill>
              </a:defRPr>
            </a:lvl6pPr>
            <a:lvl7pPr marL="2818912" indent="0">
              <a:buNone/>
              <a:defRPr sz="1644">
                <a:solidFill>
                  <a:schemeClr val="tx1">
                    <a:tint val="75000"/>
                  </a:schemeClr>
                </a:solidFill>
              </a:defRPr>
            </a:lvl7pPr>
            <a:lvl8pPr marL="3288731" indent="0">
              <a:buNone/>
              <a:defRPr sz="1644">
                <a:solidFill>
                  <a:schemeClr val="tx1">
                    <a:tint val="75000"/>
                  </a:schemeClr>
                </a:solidFill>
              </a:defRPr>
            </a:lvl8pPr>
            <a:lvl9pPr marL="3758550" indent="0">
              <a:buNone/>
              <a:defRPr sz="164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AEF66C-97C0-4802-AFF0-86E32A77A2B4}" type="datetime1">
              <a:rPr kumimoji="1" lang="ja-JP" altLang="en-US" smtClean="0"/>
              <a:t>2025/4/8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979525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61338" y="2118063"/>
            <a:ext cx="5324634" cy="50483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42578" y="2118063"/>
            <a:ext cx="5324634" cy="50483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7BE91A9-39DF-4546-B7C8-C8C42CEFA7A9}" type="datetime1">
              <a:rPr kumimoji="1" lang="ja-JP" altLang="en-US" smtClean="0"/>
              <a:t>2025/4/8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3549120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62970" y="423613"/>
            <a:ext cx="10805874" cy="153789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2970" y="1950461"/>
            <a:ext cx="5300163" cy="955890"/>
          </a:xfrm>
        </p:spPr>
        <p:txBody>
          <a:bodyPr anchor="b"/>
          <a:lstStyle>
            <a:lvl1pPr marL="0" indent="0">
              <a:buNone/>
              <a:defRPr sz="2466" b="1"/>
            </a:lvl1pPr>
            <a:lvl2pPr marL="469819" indent="0">
              <a:buNone/>
              <a:defRPr sz="2055" b="1"/>
            </a:lvl2pPr>
            <a:lvl3pPr marL="939637" indent="0">
              <a:buNone/>
              <a:defRPr sz="1850" b="1"/>
            </a:lvl3pPr>
            <a:lvl4pPr marL="1409456" indent="0">
              <a:buNone/>
              <a:defRPr sz="1644" b="1"/>
            </a:lvl4pPr>
            <a:lvl5pPr marL="1879275" indent="0">
              <a:buNone/>
              <a:defRPr sz="1644" b="1"/>
            </a:lvl5pPr>
            <a:lvl6pPr marL="2349094" indent="0">
              <a:buNone/>
              <a:defRPr sz="1644" b="1"/>
            </a:lvl6pPr>
            <a:lvl7pPr marL="2818912" indent="0">
              <a:buNone/>
              <a:defRPr sz="1644" b="1"/>
            </a:lvl7pPr>
            <a:lvl8pPr marL="3288731" indent="0">
              <a:buNone/>
              <a:defRPr sz="1644" b="1"/>
            </a:lvl8pPr>
            <a:lvl9pPr marL="3758550" indent="0">
              <a:buNone/>
              <a:defRPr sz="1644" b="1"/>
            </a:lvl9pPr>
          </a:lstStyle>
          <a:p>
            <a:pPr lvl="0"/>
            <a:r>
              <a:rPr lang="ja-JP" altLang="en-US"/>
              <a:t>マスター テキストの書式設定</a:t>
            </a:r>
          </a:p>
        </p:txBody>
      </p:sp>
      <p:sp>
        <p:nvSpPr>
          <p:cNvPr id="4" name="Content Placeholder 3"/>
          <p:cNvSpPr>
            <a:spLocks noGrp="1"/>
          </p:cNvSpPr>
          <p:nvPr>
            <p:ph sz="half" idx="2"/>
          </p:nvPr>
        </p:nvSpPr>
        <p:spPr>
          <a:xfrm>
            <a:off x="862970" y="2906351"/>
            <a:ext cx="5300163" cy="42748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42578" y="1950461"/>
            <a:ext cx="5326266" cy="955890"/>
          </a:xfrm>
        </p:spPr>
        <p:txBody>
          <a:bodyPr anchor="b"/>
          <a:lstStyle>
            <a:lvl1pPr marL="0" indent="0">
              <a:buNone/>
              <a:defRPr sz="2466" b="1"/>
            </a:lvl1pPr>
            <a:lvl2pPr marL="469819" indent="0">
              <a:buNone/>
              <a:defRPr sz="2055" b="1"/>
            </a:lvl2pPr>
            <a:lvl3pPr marL="939637" indent="0">
              <a:buNone/>
              <a:defRPr sz="1850" b="1"/>
            </a:lvl3pPr>
            <a:lvl4pPr marL="1409456" indent="0">
              <a:buNone/>
              <a:defRPr sz="1644" b="1"/>
            </a:lvl4pPr>
            <a:lvl5pPr marL="1879275" indent="0">
              <a:buNone/>
              <a:defRPr sz="1644" b="1"/>
            </a:lvl5pPr>
            <a:lvl6pPr marL="2349094" indent="0">
              <a:buNone/>
              <a:defRPr sz="1644" b="1"/>
            </a:lvl6pPr>
            <a:lvl7pPr marL="2818912" indent="0">
              <a:buNone/>
              <a:defRPr sz="1644" b="1"/>
            </a:lvl7pPr>
            <a:lvl8pPr marL="3288731" indent="0">
              <a:buNone/>
              <a:defRPr sz="1644" b="1"/>
            </a:lvl8pPr>
            <a:lvl9pPr marL="3758550" indent="0">
              <a:buNone/>
              <a:defRPr sz="1644" b="1"/>
            </a:lvl9pPr>
          </a:lstStyle>
          <a:p>
            <a:pPr lvl="0"/>
            <a:r>
              <a:rPr lang="ja-JP" altLang="en-US"/>
              <a:t>マスター テキストの書式設定</a:t>
            </a:r>
          </a:p>
        </p:txBody>
      </p:sp>
      <p:sp>
        <p:nvSpPr>
          <p:cNvPr id="6" name="Content Placeholder 5"/>
          <p:cNvSpPr>
            <a:spLocks noGrp="1"/>
          </p:cNvSpPr>
          <p:nvPr>
            <p:ph sz="quarter" idx="4"/>
          </p:nvPr>
        </p:nvSpPr>
        <p:spPr>
          <a:xfrm>
            <a:off x="6342578" y="2906351"/>
            <a:ext cx="5326266" cy="42748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ECB562A-A0C1-4D2C-B42D-E76792B45AC1}" type="datetime1">
              <a:rPr kumimoji="1" lang="ja-JP" altLang="en-US" smtClean="0"/>
              <a:t>2025/4/8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73961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BDB63DA-DD8A-4933-A201-F72FF2A0765E}" type="datetime1">
              <a:rPr kumimoji="1" lang="ja-JP" altLang="en-US" smtClean="0"/>
              <a:t>2025/4/8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19841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6C324-259F-49FE-ACCC-98B9E43EF4B4}" type="datetime1">
              <a:rPr kumimoji="1" lang="ja-JP" altLang="en-US" smtClean="0"/>
              <a:t>2025/4/8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281052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62970" y="530437"/>
            <a:ext cx="4040783" cy="1856528"/>
          </a:xfrm>
        </p:spPr>
        <p:txBody>
          <a:bodyPr anchor="b"/>
          <a:lstStyle>
            <a:lvl1pPr>
              <a:defRPr sz="3288"/>
            </a:lvl1pPr>
          </a:lstStyle>
          <a:p>
            <a:r>
              <a:rPr lang="ja-JP" altLang="en-US"/>
              <a:t>マスター タイトルの書式設定</a:t>
            </a:r>
            <a:endParaRPr lang="en-US" dirty="0"/>
          </a:p>
        </p:txBody>
      </p:sp>
      <p:sp>
        <p:nvSpPr>
          <p:cNvPr id="3" name="Content Placeholder 2"/>
          <p:cNvSpPr>
            <a:spLocks noGrp="1"/>
          </p:cNvSpPr>
          <p:nvPr>
            <p:ph idx="1"/>
          </p:nvPr>
        </p:nvSpPr>
        <p:spPr>
          <a:xfrm>
            <a:off x="5326266" y="1145596"/>
            <a:ext cx="6342578" cy="5654308"/>
          </a:xfrm>
        </p:spPr>
        <p:txBody>
          <a:bodyPr/>
          <a:lstStyle>
            <a:lvl1pPr>
              <a:defRPr sz="3288"/>
            </a:lvl1pPr>
            <a:lvl2pPr>
              <a:defRPr sz="2877"/>
            </a:lvl2pPr>
            <a:lvl3pPr>
              <a:defRPr sz="2466"/>
            </a:lvl3pPr>
            <a:lvl4pPr>
              <a:defRPr sz="2055"/>
            </a:lvl4pPr>
            <a:lvl5pPr>
              <a:defRPr sz="2055"/>
            </a:lvl5pPr>
            <a:lvl6pPr>
              <a:defRPr sz="2055"/>
            </a:lvl6pPr>
            <a:lvl7pPr>
              <a:defRPr sz="2055"/>
            </a:lvl7pPr>
            <a:lvl8pPr>
              <a:defRPr sz="2055"/>
            </a:lvl8pPr>
            <a:lvl9pPr>
              <a:defRPr sz="205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62970" y="2386965"/>
            <a:ext cx="4040783" cy="4422148"/>
          </a:xfrm>
        </p:spPr>
        <p:txBody>
          <a:bodyPr/>
          <a:lstStyle>
            <a:lvl1pPr marL="0" indent="0">
              <a:buNone/>
              <a:defRPr sz="1644"/>
            </a:lvl1pPr>
            <a:lvl2pPr marL="469819" indent="0">
              <a:buNone/>
              <a:defRPr sz="1439"/>
            </a:lvl2pPr>
            <a:lvl3pPr marL="939637" indent="0">
              <a:buNone/>
              <a:defRPr sz="1233"/>
            </a:lvl3pPr>
            <a:lvl4pPr marL="1409456" indent="0">
              <a:buNone/>
              <a:defRPr sz="1028"/>
            </a:lvl4pPr>
            <a:lvl5pPr marL="1879275" indent="0">
              <a:buNone/>
              <a:defRPr sz="1028"/>
            </a:lvl5pPr>
            <a:lvl6pPr marL="2349094" indent="0">
              <a:buNone/>
              <a:defRPr sz="1028"/>
            </a:lvl6pPr>
            <a:lvl7pPr marL="2818912" indent="0">
              <a:buNone/>
              <a:defRPr sz="1028"/>
            </a:lvl7pPr>
            <a:lvl8pPr marL="3288731" indent="0">
              <a:buNone/>
              <a:defRPr sz="1028"/>
            </a:lvl8pPr>
            <a:lvl9pPr marL="3758550" indent="0">
              <a:buNone/>
              <a:defRPr sz="10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4584F8-1A88-40A6-8012-7FE5922B0BC7}" type="datetime1">
              <a:rPr kumimoji="1" lang="ja-JP" altLang="en-US" smtClean="0"/>
              <a:t>2025/4/8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2688497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62970" y="530437"/>
            <a:ext cx="4040783" cy="1856528"/>
          </a:xfrm>
        </p:spPr>
        <p:txBody>
          <a:bodyPr anchor="b"/>
          <a:lstStyle>
            <a:lvl1pPr>
              <a:defRPr sz="328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326266" y="1145596"/>
            <a:ext cx="6342578" cy="5654308"/>
          </a:xfrm>
        </p:spPr>
        <p:txBody>
          <a:bodyPr anchor="t"/>
          <a:lstStyle>
            <a:lvl1pPr marL="0" indent="0">
              <a:buNone/>
              <a:defRPr sz="3288"/>
            </a:lvl1pPr>
            <a:lvl2pPr marL="469819" indent="0">
              <a:buNone/>
              <a:defRPr sz="2877"/>
            </a:lvl2pPr>
            <a:lvl3pPr marL="939637" indent="0">
              <a:buNone/>
              <a:defRPr sz="2466"/>
            </a:lvl3pPr>
            <a:lvl4pPr marL="1409456" indent="0">
              <a:buNone/>
              <a:defRPr sz="2055"/>
            </a:lvl4pPr>
            <a:lvl5pPr marL="1879275" indent="0">
              <a:buNone/>
              <a:defRPr sz="2055"/>
            </a:lvl5pPr>
            <a:lvl6pPr marL="2349094" indent="0">
              <a:buNone/>
              <a:defRPr sz="2055"/>
            </a:lvl6pPr>
            <a:lvl7pPr marL="2818912" indent="0">
              <a:buNone/>
              <a:defRPr sz="2055"/>
            </a:lvl7pPr>
            <a:lvl8pPr marL="3288731" indent="0">
              <a:buNone/>
              <a:defRPr sz="2055"/>
            </a:lvl8pPr>
            <a:lvl9pPr marL="3758550" indent="0">
              <a:buNone/>
              <a:defRPr sz="205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2970" y="2386965"/>
            <a:ext cx="4040783" cy="4422148"/>
          </a:xfrm>
        </p:spPr>
        <p:txBody>
          <a:bodyPr/>
          <a:lstStyle>
            <a:lvl1pPr marL="0" indent="0">
              <a:buNone/>
              <a:defRPr sz="1644"/>
            </a:lvl1pPr>
            <a:lvl2pPr marL="469819" indent="0">
              <a:buNone/>
              <a:defRPr sz="1439"/>
            </a:lvl2pPr>
            <a:lvl3pPr marL="939637" indent="0">
              <a:buNone/>
              <a:defRPr sz="1233"/>
            </a:lvl3pPr>
            <a:lvl4pPr marL="1409456" indent="0">
              <a:buNone/>
              <a:defRPr sz="1028"/>
            </a:lvl4pPr>
            <a:lvl5pPr marL="1879275" indent="0">
              <a:buNone/>
              <a:defRPr sz="1028"/>
            </a:lvl5pPr>
            <a:lvl6pPr marL="2349094" indent="0">
              <a:buNone/>
              <a:defRPr sz="1028"/>
            </a:lvl6pPr>
            <a:lvl7pPr marL="2818912" indent="0">
              <a:buNone/>
              <a:defRPr sz="1028"/>
            </a:lvl7pPr>
            <a:lvl8pPr marL="3288731" indent="0">
              <a:buNone/>
              <a:defRPr sz="1028"/>
            </a:lvl8pPr>
            <a:lvl9pPr marL="3758550" indent="0">
              <a:buNone/>
              <a:defRPr sz="10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1A6F33-B5B8-456A-BC92-2AE01786E25C}" type="datetime1">
              <a:rPr kumimoji="1" lang="ja-JP" altLang="en-US" smtClean="0"/>
              <a:t>2025/4/8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3933526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61338" y="423613"/>
            <a:ext cx="10805874" cy="153789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1338" y="2118063"/>
            <a:ext cx="10805874" cy="504835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61338" y="7374543"/>
            <a:ext cx="2818924" cy="423613"/>
          </a:xfrm>
          <a:prstGeom prst="rect">
            <a:avLst/>
          </a:prstGeom>
        </p:spPr>
        <p:txBody>
          <a:bodyPr vert="horz" lIns="91440" tIns="45720" rIns="91440" bIns="45720" rtlCol="0" anchor="ctr"/>
          <a:lstStyle>
            <a:lvl1pPr algn="l">
              <a:defRPr sz="1233">
                <a:solidFill>
                  <a:schemeClr val="tx1">
                    <a:tint val="75000"/>
                  </a:schemeClr>
                </a:solidFill>
              </a:defRPr>
            </a:lvl1pPr>
          </a:lstStyle>
          <a:p>
            <a:fld id="{4133A107-CB9B-4171-AB3D-650030FCB343}" type="datetime1">
              <a:rPr kumimoji="1" lang="ja-JP" altLang="en-US" smtClean="0"/>
              <a:t>2025/4/8</a:t>
            </a:fld>
            <a:endParaRPr kumimoji="1" lang="ja-JP" altLang="en-US"/>
          </a:p>
        </p:txBody>
      </p:sp>
      <p:sp>
        <p:nvSpPr>
          <p:cNvPr id="5" name="Footer Placeholder 4"/>
          <p:cNvSpPr>
            <a:spLocks noGrp="1"/>
          </p:cNvSpPr>
          <p:nvPr>
            <p:ph type="ftr" sz="quarter" idx="3"/>
          </p:nvPr>
        </p:nvSpPr>
        <p:spPr>
          <a:xfrm>
            <a:off x="4150082" y="7374543"/>
            <a:ext cx="4228386" cy="423613"/>
          </a:xfrm>
          <a:prstGeom prst="rect">
            <a:avLst/>
          </a:prstGeom>
        </p:spPr>
        <p:txBody>
          <a:bodyPr vert="horz" lIns="91440" tIns="45720" rIns="91440" bIns="45720" rtlCol="0" anchor="ctr"/>
          <a:lstStyle>
            <a:lvl1pPr algn="ctr">
              <a:defRPr sz="12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848288" y="7374543"/>
            <a:ext cx="2818924" cy="423613"/>
          </a:xfrm>
          <a:prstGeom prst="rect">
            <a:avLst/>
          </a:prstGeom>
        </p:spPr>
        <p:txBody>
          <a:bodyPr vert="horz" lIns="91440" tIns="45720" rIns="91440" bIns="45720" rtlCol="0" anchor="ctr"/>
          <a:lstStyle>
            <a:lvl1pPr algn="r">
              <a:defRPr sz="1233">
                <a:solidFill>
                  <a:schemeClr val="tx1">
                    <a:tint val="75000"/>
                  </a:schemeClr>
                </a:solidFill>
              </a:defRPr>
            </a:lvl1p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42520906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39637" rtl="0" eaLnBrk="1" latinLnBrk="0" hangingPunct="1">
        <a:lnSpc>
          <a:spcPct val="90000"/>
        </a:lnSpc>
        <a:spcBef>
          <a:spcPct val="0"/>
        </a:spcBef>
        <a:buNone/>
        <a:defRPr kumimoji="1" sz="4521" kern="1200">
          <a:solidFill>
            <a:schemeClr val="tx1"/>
          </a:solidFill>
          <a:latin typeface="+mj-lt"/>
          <a:ea typeface="+mj-ea"/>
          <a:cs typeface="+mj-cs"/>
        </a:defRPr>
      </a:lvl1pPr>
    </p:titleStyle>
    <p:bodyStyle>
      <a:lvl1pPr marL="234909" indent="-234909" algn="l" defTabSz="939637" rtl="0" eaLnBrk="1" latinLnBrk="0" hangingPunct="1">
        <a:lnSpc>
          <a:spcPct val="90000"/>
        </a:lnSpc>
        <a:spcBef>
          <a:spcPts val="1028"/>
        </a:spcBef>
        <a:buFont typeface="Arial" panose="020B0604020202020204" pitchFamily="34" charset="0"/>
        <a:buChar char="•"/>
        <a:defRPr kumimoji="1" sz="2877" kern="1200">
          <a:solidFill>
            <a:schemeClr val="tx1"/>
          </a:solidFill>
          <a:latin typeface="+mn-lt"/>
          <a:ea typeface="+mn-ea"/>
          <a:cs typeface="+mn-cs"/>
        </a:defRPr>
      </a:lvl1pPr>
      <a:lvl2pPr marL="704728" indent="-234909" algn="l" defTabSz="939637" rtl="0" eaLnBrk="1" latinLnBrk="0" hangingPunct="1">
        <a:lnSpc>
          <a:spcPct val="90000"/>
        </a:lnSpc>
        <a:spcBef>
          <a:spcPts val="514"/>
        </a:spcBef>
        <a:buFont typeface="Arial" panose="020B0604020202020204" pitchFamily="34" charset="0"/>
        <a:buChar char="•"/>
        <a:defRPr kumimoji="1" sz="2466" kern="1200">
          <a:solidFill>
            <a:schemeClr val="tx1"/>
          </a:solidFill>
          <a:latin typeface="+mn-lt"/>
          <a:ea typeface="+mn-ea"/>
          <a:cs typeface="+mn-cs"/>
        </a:defRPr>
      </a:lvl2pPr>
      <a:lvl3pPr marL="1174547" indent="-234909" algn="l" defTabSz="939637" rtl="0" eaLnBrk="1" latinLnBrk="0" hangingPunct="1">
        <a:lnSpc>
          <a:spcPct val="90000"/>
        </a:lnSpc>
        <a:spcBef>
          <a:spcPts val="514"/>
        </a:spcBef>
        <a:buFont typeface="Arial" panose="020B0604020202020204" pitchFamily="34" charset="0"/>
        <a:buChar char="•"/>
        <a:defRPr kumimoji="1" sz="2055" kern="1200">
          <a:solidFill>
            <a:schemeClr val="tx1"/>
          </a:solidFill>
          <a:latin typeface="+mn-lt"/>
          <a:ea typeface="+mn-ea"/>
          <a:cs typeface="+mn-cs"/>
        </a:defRPr>
      </a:lvl3pPr>
      <a:lvl4pPr marL="1644366"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4pPr>
      <a:lvl5pPr marL="2114184"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5pPr>
      <a:lvl6pPr marL="2584003"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6pPr>
      <a:lvl7pPr marL="3053822"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7pPr>
      <a:lvl8pPr marL="3523640"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8pPr>
      <a:lvl9pPr marL="3993459"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9pPr>
    </p:bodyStyle>
    <p:otherStyle>
      <a:defPPr>
        <a:defRPr lang="en-US"/>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A210F61-2B8D-6FC5-B784-0FFCED805155}"/>
              </a:ext>
            </a:extLst>
          </p:cNvPr>
          <p:cNvSpPr/>
          <p:nvPr/>
        </p:nvSpPr>
        <p:spPr>
          <a:xfrm>
            <a:off x="904206" y="3396384"/>
            <a:ext cx="10720137" cy="312662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800" dirty="0">
                <a:solidFill>
                  <a:prstClr val="black"/>
                </a:solidFill>
                <a:latin typeface="BIZ UDPゴシック" panose="020B0400000000000000" pitchFamily="50" charset="-128"/>
                <a:ea typeface="BIZ UDPゴシック" panose="020B0400000000000000" pitchFamily="50" charset="-128"/>
              </a:rPr>
              <a:t>以下に挙げたプログラムは、一つのアイデアであり、現時点では実行できると補償されたものではありませんが、こうした案に基づいて、曲や具体的なワークショップなどのプログラムを企画し、実施いたしますので、ご要望をお寄せください。</a:t>
            </a:r>
          </a:p>
        </p:txBody>
      </p:sp>
      <p:sp>
        <p:nvSpPr>
          <p:cNvPr id="4" name="テキスト ボックス 3">
            <a:extLst>
              <a:ext uri="{FF2B5EF4-FFF2-40B4-BE49-F238E27FC236}">
                <a16:creationId xmlns:a16="http://schemas.microsoft.com/office/drawing/2014/main" id="{A5F15E7A-B1A8-BA8B-BCC9-3A6E37AFBCC2}"/>
              </a:ext>
            </a:extLst>
          </p:cNvPr>
          <p:cNvSpPr txBox="1"/>
          <p:nvPr/>
        </p:nvSpPr>
        <p:spPr>
          <a:xfrm>
            <a:off x="1448635" y="2415796"/>
            <a:ext cx="8900360" cy="830997"/>
          </a:xfrm>
          <a:prstGeom prst="rect">
            <a:avLst/>
          </a:prstGeom>
          <a:noFill/>
        </p:spPr>
        <p:txBody>
          <a:bodyPr wrap="square">
            <a:spAutoFit/>
          </a:bodyPr>
          <a:lstStyle/>
          <a:p>
            <a:pPr algn="ctr"/>
            <a:r>
              <a:rPr lang="ja-JP" altLang="en-US" sz="4800" b="1" dirty="0">
                <a:ln w="12700">
                  <a:solidFill>
                    <a:schemeClr val="accent1"/>
                  </a:solidFill>
                  <a:prstDash val="solid"/>
                </a:ln>
                <a:solidFill>
                  <a:schemeClr val="accent6">
                    <a:lumMod val="75000"/>
                  </a:schemeClr>
                </a:solid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音楽の探求プログラム</a:t>
            </a:r>
            <a:endParaRPr lang="ja-JP" altLang="en-US" sz="4800" dirty="0"/>
          </a:p>
        </p:txBody>
      </p:sp>
    </p:spTree>
    <p:extLst>
      <p:ext uri="{BB962C8B-B14F-4D97-AF65-F5344CB8AC3E}">
        <p14:creationId xmlns:p14="http://schemas.microsoft.com/office/powerpoint/2010/main" val="3099181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817FFFA-1EC0-736A-FC34-DD94AA3D7F04}"/>
              </a:ext>
            </a:extLst>
          </p:cNvPr>
          <p:cNvSpPr/>
          <p:nvPr/>
        </p:nvSpPr>
        <p:spPr>
          <a:xfrm>
            <a:off x="1021278" y="1757548"/>
            <a:ext cx="11316859" cy="18881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音楽は、</a:t>
            </a:r>
            <a:r>
              <a:rPr lang="ja-JP" altLang="en-US" sz="2400" dirty="0">
                <a:solidFill>
                  <a:schemeClr val="tx1"/>
                </a:solidFill>
                <a:latin typeface="BIZ UDPゴシック" panose="020B0400000000000000" pitchFamily="50" charset="-128"/>
                <a:ea typeface="BIZ UDPゴシック" panose="020B0400000000000000" pitchFamily="50" charset="-128"/>
              </a:rPr>
              <a:t>現代の人間が忘れがちな大切なこと</a:t>
            </a:r>
            <a:r>
              <a:rPr lang="ja-JP" altLang="en-US" sz="2400" dirty="0">
                <a:solidFill>
                  <a:prstClr val="black"/>
                </a:solidFill>
                <a:latin typeface="BIZ UDPゴシック" panose="020B0400000000000000" pitchFamily="50" charset="-128"/>
                <a:ea typeface="BIZ UDPゴシック" panose="020B0400000000000000" pitchFamily="50" charset="-128"/>
              </a:rPr>
              <a:t>を教えてくれる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・自然や神への怖れと礼賛、様々な感情や欲望を持つ人間への愛</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・人間の死に対する弔い、哀悼の意と悲しみの感情、など</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死に向き合うことの大切さ、そして生きることの意味を思い出させてくれる。</a:t>
            </a:r>
            <a:endParaRPr lang="ja-JP" altLang="en-US" sz="2400" dirty="0">
              <a:solidFill>
                <a:prstClr val="black"/>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F7E70D3F-6625-F5DC-5B2F-D1B21BFECA4A}"/>
              </a:ext>
            </a:extLst>
          </p:cNvPr>
          <p:cNvSpPr/>
          <p:nvPr/>
        </p:nvSpPr>
        <p:spPr>
          <a:xfrm>
            <a:off x="2427330" y="133508"/>
            <a:ext cx="7673896"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“音楽”から人は何を学ぶか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Ⅰ</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21" name="四角形: 角を丸くする 20">
            <a:extLst>
              <a:ext uri="{FF2B5EF4-FFF2-40B4-BE49-F238E27FC236}">
                <a16:creationId xmlns:a16="http://schemas.microsoft.com/office/drawing/2014/main" id="{35C1E71C-9333-F217-7F84-EDCB5A644B3B}"/>
              </a:ext>
            </a:extLst>
          </p:cNvPr>
          <p:cNvSpPr/>
          <p:nvPr/>
        </p:nvSpPr>
        <p:spPr>
          <a:xfrm>
            <a:off x="137776" y="290539"/>
            <a:ext cx="2104383" cy="61241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人間学</a:t>
            </a:r>
          </a:p>
        </p:txBody>
      </p:sp>
      <p:sp>
        <p:nvSpPr>
          <p:cNvPr id="2" name="四角形: 角を丸くする 1">
            <a:extLst>
              <a:ext uri="{FF2B5EF4-FFF2-40B4-BE49-F238E27FC236}">
                <a16:creationId xmlns:a16="http://schemas.microsoft.com/office/drawing/2014/main" id="{0D6C3484-0857-2ADF-BD30-E6DCE797CCBE}"/>
              </a:ext>
            </a:extLst>
          </p:cNvPr>
          <p:cNvSpPr/>
          <p:nvPr/>
        </p:nvSpPr>
        <p:spPr>
          <a:xfrm>
            <a:off x="190413" y="1757548"/>
            <a:ext cx="702672" cy="1888177"/>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5" name="四角形: 角を丸くする 4">
            <a:extLst>
              <a:ext uri="{FF2B5EF4-FFF2-40B4-BE49-F238E27FC236}">
                <a16:creationId xmlns:a16="http://schemas.microsoft.com/office/drawing/2014/main" id="{DA3C9B74-BA6E-23E2-C7E3-174C93CD1AA8}"/>
              </a:ext>
            </a:extLst>
          </p:cNvPr>
          <p:cNvSpPr/>
          <p:nvPr/>
        </p:nvSpPr>
        <p:spPr>
          <a:xfrm>
            <a:off x="190415" y="1048553"/>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9" name="四角形: 角を丸くする 8">
            <a:extLst>
              <a:ext uri="{FF2B5EF4-FFF2-40B4-BE49-F238E27FC236}">
                <a16:creationId xmlns:a16="http://schemas.microsoft.com/office/drawing/2014/main" id="{ABED76D8-18BF-5BA4-EEE3-4941E603B6B4}"/>
              </a:ext>
            </a:extLst>
          </p:cNvPr>
          <p:cNvSpPr/>
          <p:nvPr/>
        </p:nvSpPr>
        <p:spPr>
          <a:xfrm>
            <a:off x="2242159" y="1051386"/>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4E00A6F0-6823-F087-BACC-8B5DD9901E73}"/>
              </a:ext>
            </a:extLst>
          </p:cNvPr>
          <p:cNvSpPr/>
          <p:nvPr/>
        </p:nvSpPr>
        <p:spPr>
          <a:xfrm>
            <a:off x="190413" y="5574291"/>
            <a:ext cx="702672" cy="225442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4" name="四角形: 角を丸くする 13">
            <a:extLst>
              <a:ext uri="{FF2B5EF4-FFF2-40B4-BE49-F238E27FC236}">
                <a16:creationId xmlns:a16="http://schemas.microsoft.com/office/drawing/2014/main" id="{8261C255-BC56-3E41-35E4-08E76151A0F2}"/>
              </a:ext>
            </a:extLst>
          </p:cNvPr>
          <p:cNvSpPr/>
          <p:nvPr/>
        </p:nvSpPr>
        <p:spPr>
          <a:xfrm>
            <a:off x="176996" y="3750560"/>
            <a:ext cx="702672" cy="173793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演奏</a:t>
            </a:r>
          </a:p>
        </p:txBody>
      </p:sp>
      <p:sp>
        <p:nvSpPr>
          <p:cNvPr id="15" name="正方形/長方形 14">
            <a:extLst>
              <a:ext uri="{FF2B5EF4-FFF2-40B4-BE49-F238E27FC236}">
                <a16:creationId xmlns:a16="http://schemas.microsoft.com/office/drawing/2014/main" id="{11C8F34E-0CD4-EF7A-4AE7-AC1B797D9F77}"/>
              </a:ext>
            </a:extLst>
          </p:cNvPr>
          <p:cNvSpPr/>
          <p:nvPr/>
        </p:nvSpPr>
        <p:spPr>
          <a:xfrm>
            <a:off x="1007861" y="3734466"/>
            <a:ext cx="11352485" cy="175403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・ベートーベン作曲交響曲第６番「田園」</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・ヴィバルディ作曲ﾊﾞｲｵﾘﾝ協奏曲「四季」</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・モーツァルト作曲「レクイエム」</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ベートーベン作曲交響曲第３番「英雄」第２楽章</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6041FC59-A39A-B54C-48B7-BDEA0B747842}"/>
              </a:ext>
            </a:extLst>
          </p:cNvPr>
          <p:cNvSpPr/>
          <p:nvPr/>
        </p:nvSpPr>
        <p:spPr>
          <a:xfrm>
            <a:off x="1007861" y="5581403"/>
            <a:ext cx="11352485" cy="22365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①「田園」や「四季」を聴いてどんな色彩豊かな自然の光景を想い浮かべる？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②「レクイエム」や「英雄」第二楽章の葬送行進曲を聴いて、人間の「死」と向</a:t>
            </a:r>
          </a:p>
          <a:p>
            <a:pPr>
              <a:defRPr/>
            </a:pPr>
            <a:r>
              <a:rPr lang="ja-JP" altLang="en-US" sz="2400">
                <a:solidFill>
                  <a:schemeClr val="tx1"/>
                </a:solidFill>
                <a:latin typeface="BIZ UDPゴシック" panose="020B0400000000000000" pitchFamily="50" charset="-128"/>
                <a:ea typeface="BIZ UDPゴシック" panose="020B0400000000000000" pitchFamily="50" charset="-128"/>
              </a:rPr>
              <a:t>　き合い何</a:t>
            </a:r>
            <a:r>
              <a:rPr lang="ja-JP" altLang="en-US" sz="2400" dirty="0">
                <a:solidFill>
                  <a:schemeClr val="tx1"/>
                </a:solidFill>
                <a:latin typeface="BIZ UDPゴシック" panose="020B0400000000000000" pitchFamily="50" charset="-128"/>
                <a:ea typeface="BIZ UDPゴシック" panose="020B0400000000000000" pitchFamily="50" charset="-128"/>
              </a:rPr>
              <a:t>を感じ取ったか？</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a:lnSpc>
                <a:spcPts val="10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音楽以外で、この表現を超えるものは本物の光景以外にないことを理解する。</a:t>
            </a:r>
          </a:p>
          <a:p>
            <a:pPr>
              <a:defRPr/>
            </a:pP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音楽は、絵画とは異なり、情景の“変化”を表現できる</a:t>
            </a:r>
            <a:r>
              <a:rPr lang="en-US" altLang="ja-JP" sz="2400" dirty="0">
                <a:solidFill>
                  <a:schemeClr val="tx1"/>
                </a:solidFill>
                <a:latin typeface="BIZ UDPゴシック" panose="020B0400000000000000" pitchFamily="50" charset="-128"/>
                <a:ea typeface="BIZ UDPゴシック" panose="020B0400000000000000" pitchFamily="50" charset="-128"/>
              </a:rPr>
              <a:t>)</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22793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C760027-2939-ECBB-0276-EB7567433D50}"/>
              </a:ext>
            </a:extLst>
          </p:cNvPr>
          <p:cNvSpPr/>
          <p:nvPr/>
        </p:nvSpPr>
        <p:spPr>
          <a:xfrm>
            <a:off x="1021278" y="1757548"/>
            <a:ext cx="11316859" cy="419199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音楽が教えてくれる、</a:t>
            </a:r>
            <a:r>
              <a:rPr lang="ja-JP" altLang="en-US" sz="2400" dirty="0">
                <a:solidFill>
                  <a:srgbClr val="FF0000"/>
                </a:solidFill>
                <a:latin typeface="BIZ UDPゴシック" panose="020B0400000000000000" pitchFamily="50" charset="-128"/>
                <a:ea typeface="BIZ UDPゴシック" panose="020B0400000000000000" pitchFamily="50" charset="-128"/>
              </a:rPr>
              <a:t>人間が生きる上で大切かつ普遍的な価値観</a:t>
            </a: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①国籍・宗教・政治の違いを超え、</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②正解も間違いも勝ち負け</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競争</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もなく、</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③多様性を認め合うことが大原則</a:t>
            </a: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lnSpc>
                <a:spcPts val="13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人間が成長するために必要な基本行動</a:t>
            </a:r>
            <a:r>
              <a:rPr lang="ja-JP" altLang="en-US" sz="2400" dirty="0">
                <a:solidFill>
                  <a:schemeClr val="tx1"/>
                </a:solidFill>
                <a:latin typeface="BIZ UDPゴシック" panose="020B0400000000000000" pitchFamily="50" charset="-128"/>
                <a:ea typeface="BIZ UDPゴシック" panose="020B0400000000000000" pitchFamily="50" charset="-128"/>
              </a:rPr>
              <a:t>を学ぶ</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①個性を創る　－演奏家が自分の言葉で自由に表現する</a:t>
            </a:r>
            <a:endParaRPr lang="ja-JP" altLang="en-US" sz="2400" dirty="0">
              <a:solidFill>
                <a:srgbClr val="FF0000"/>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②ハーモニー</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調和</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を作る　－個性をぶつけあいながらも対話する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③表現し伝える　－相手人に想いを伝え、理解させる</a:t>
            </a:r>
            <a:endParaRPr lang="ja-JP" altLang="en-US" sz="20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④コミュニケートする　－相手の主張にも理解を示し、受け入れる</a:t>
            </a:r>
          </a:p>
          <a:p>
            <a:pPr>
              <a:lnSpc>
                <a:spcPts val="9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但し、この学びの大半は、アンサンブルで得られるもの</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独奏では限界的</a:t>
            </a:r>
            <a:r>
              <a:rPr lang="en-US" altLang="ja-JP" sz="2400" dirty="0">
                <a:solidFill>
                  <a:prstClr val="black"/>
                </a:solidFill>
                <a:latin typeface="BIZ UDPゴシック" panose="020B0400000000000000" pitchFamily="50" charset="-128"/>
                <a:ea typeface="BIZ UDPゴシック" panose="020B0400000000000000" pitchFamily="50" charset="-128"/>
              </a:rPr>
              <a:t>)</a:t>
            </a:r>
            <a:endParaRPr lang="ja-JP" altLang="en-US" sz="2400" dirty="0">
              <a:solidFill>
                <a:prstClr val="black"/>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B647C96B-3940-EF24-D500-BD620555DAC5}"/>
              </a:ext>
            </a:extLst>
          </p:cNvPr>
          <p:cNvSpPr/>
          <p:nvPr/>
        </p:nvSpPr>
        <p:spPr>
          <a:xfrm>
            <a:off x="2332751" y="133508"/>
            <a:ext cx="7863051"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“音楽”から人は何を学ぶか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Ⅱ</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094D4A14-8694-C9D8-16CC-E51609056D7E}"/>
              </a:ext>
            </a:extLst>
          </p:cNvPr>
          <p:cNvSpPr/>
          <p:nvPr/>
        </p:nvSpPr>
        <p:spPr>
          <a:xfrm>
            <a:off x="137776" y="290539"/>
            <a:ext cx="2104383" cy="61241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人間学</a:t>
            </a:r>
          </a:p>
        </p:txBody>
      </p:sp>
      <p:sp>
        <p:nvSpPr>
          <p:cNvPr id="8" name="四角形: 角を丸くする 7">
            <a:extLst>
              <a:ext uri="{FF2B5EF4-FFF2-40B4-BE49-F238E27FC236}">
                <a16:creationId xmlns:a16="http://schemas.microsoft.com/office/drawing/2014/main" id="{028B4991-9FE4-62ED-BF15-F79B3D9CB6D7}"/>
              </a:ext>
            </a:extLst>
          </p:cNvPr>
          <p:cNvSpPr/>
          <p:nvPr/>
        </p:nvSpPr>
        <p:spPr>
          <a:xfrm>
            <a:off x="190413" y="1757548"/>
            <a:ext cx="702672" cy="419199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357FD621-D727-DE52-1362-0D089D3C0D6A}"/>
              </a:ext>
            </a:extLst>
          </p:cNvPr>
          <p:cNvSpPr/>
          <p:nvPr/>
        </p:nvSpPr>
        <p:spPr>
          <a:xfrm>
            <a:off x="190413" y="6043947"/>
            <a:ext cx="702672" cy="1784763"/>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1" name="四角形: 角を丸くする 10">
            <a:extLst>
              <a:ext uri="{FF2B5EF4-FFF2-40B4-BE49-F238E27FC236}">
                <a16:creationId xmlns:a16="http://schemas.microsoft.com/office/drawing/2014/main" id="{28C41AD9-2925-DEB7-3E96-52E4D3F7B79B}"/>
              </a:ext>
            </a:extLst>
          </p:cNvPr>
          <p:cNvSpPr/>
          <p:nvPr/>
        </p:nvSpPr>
        <p:spPr>
          <a:xfrm>
            <a:off x="190415" y="1048553"/>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2" name="四角形: 角を丸くする 11">
            <a:extLst>
              <a:ext uri="{FF2B5EF4-FFF2-40B4-BE49-F238E27FC236}">
                <a16:creationId xmlns:a16="http://schemas.microsoft.com/office/drawing/2014/main" id="{71C8E3E6-A693-CD9F-0279-3001E4991B3B}"/>
              </a:ext>
            </a:extLst>
          </p:cNvPr>
          <p:cNvSpPr/>
          <p:nvPr/>
        </p:nvSpPr>
        <p:spPr>
          <a:xfrm>
            <a:off x="2242159" y="1051386"/>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篠崎史紀氏</a:t>
            </a:r>
          </a:p>
        </p:txBody>
      </p:sp>
      <p:sp>
        <p:nvSpPr>
          <p:cNvPr id="14" name="正方形/長方形 13">
            <a:extLst>
              <a:ext uri="{FF2B5EF4-FFF2-40B4-BE49-F238E27FC236}">
                <a16:creationId xmlns:a16="http://schemas.microsoft.com/office/drawing/2014/main" id="{B4BE685B-A975-057D-FC92-52AA587C5B76}"/>
              </a:ext>
            </a:extLst>
          </p:cNvPr>
          <p:cNvSpPr/>
          <p:nvPr/>
        </p:nvSpPr>
        <p:spPr>
          <a:xfrm>
            <a:off x="1021278" y="6038279"/>
            <a:ext cx="11316859" cy="178476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オーケストラやアンサンブルで音楽から人が学ぶことの全てを得ることができる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・音の建築物のどこを誰がどのような役割を持って感性に向けて動くのか？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・組織としてのハーモニー・音質の個性はどうやって創られているか？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・組織内でどのようにコミュニケートし、意識を高め合うのか？</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07261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5CBD09CE-EE18-1AC0-479C-A190FA3CCCF9}"/>
              </a:ext>
            </a:extLst>
          </p:cNvPr>
          <p:cNvSpPr/>
          <p:nvPr/>
        </p:nvSpPr>
        <p:spPr>
          <a:xfrm>
            <a:off x="190413" y="4583284"/>
            <a:ext cx="702672" cy="324542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7" name="四角形: 角を丸くする 6">
            <a:extLst>
              <a:ext uri="{FF2B5EF4-FFF2-40B4-BE49-F238E27FC236}">
                <a16:creationId xmlns:a16="http://schemas.microsoft.com/office/drawing/2014/main" id="{18BBC845-C0D7-E26F-B7EE-ECE22C3EE7AB}"/>
              </a:ext>
            </a:extLst>
          </p:cNvPr>
          <p:cNvSpPr/>
          <p:nvPr/>
        </p:nvSpPr>
        <p:spPr>
          <a:xfrm>
            <a:off x="190413" y="3867929"/>
            <a:ext cx="702672" cy="62377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Pゴシック" panose="020B0400000000000000" pitchFamily="50" charset="-128"/>
                <a:ea typeface="BIZ UDPゴシック" panose="020B0400000000000000" pitchFamily="50" charset="-128"/>
              </a:rPr>
              <a:t>演奏</a:t>
            </a:r>
          </a:p>
        </p:txBody>
      </p:sp>
      <p:sp>
        <p:nvSpPr>
          <p:cNvPr id="10" name="正方形/長方形 9">
            <a:extLst>
              <a:ext uri="{FF2B5EF4-FFF2-40B4-BE49-F238E27FC236}">
                <a16:creationId xmlns:a16="http://schemas.microsoft.com/office/drawing/2014/main" id="{6BDE061B-390D-5632-6F54-E6124E4FD1EC}"/>
              </a:ext>
            </a:extLst>
          </p:cNvPr>
          <p:cNvSpPr/>
          <p:nvPr/>
        </p:nvSpPr>
        <p:spPr>
          <a:xfrm>
            <a:off x="1021278" y="3865095"/>
            <a:ext cx="11316859" cy="62377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ベートーベンの第９交響曲を聴く</a:t>
            </a:r>
          </a:p>
        </p:txBody>
      </p:sp>
      <p:sp>
        <p:nvSpPr>
          <p:cNvPr id="11" name="正方形/長方形 10">
            <a:extLst>
              <a:ext uri="{FF2B5EF4-FFF2-40B4-BE49-F238E27FC236}">
                <a16:creationId xmlns:a16="http://schemas.microsoft.com/office/drawing/2014/main" id="{437E1BB0-E232-A677-FCB4-929AB204A875}"/>
              </a:ext>
            </a:extLst>
          </p:cNvPr>
          <p:cNvSpPr/>
          <p:nvPr/>
        </p:nvSpPr>
        <p:spPr>
          <a:xfrm>
            <a:off x="1021278" y="4577616"/>
            <a:ext cx="11316859" cy="32454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〇第九の革新性・特徴を理解する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200" dirty="0">
                <a:solidFill>
                  <a:schemeClr val="tx1"/>
                </a:solidFill>
                <a:latin typeface="BIZ UDPゴシック" panose="020B0400000000000000" pitchFamily="50" charset="-128"/>
                <a:ea typeface="BIZ UDPゴシック" panose="020B0400000000000000" pitchFamily="50" charset="-128"/>
              </a:rPr>
              <a:t>・オーケストラ＋独唱＋合唱</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シラーの詩</a:t>
            </a:r>
            <a:r>
              <a:rPr lang="en-US" altLang="ja-JP" sz="2200" dirty="0">
                <a:solidFill>
                  <a:schemeClr val="tx1"/>
                </a:solidFill>
                <a:latin typeface="BIZ UDPゴシック" panose="020B0400000000000000" pitchFamily="50" charset="-128"/>
                <a:ea typeface="BIZ UDPゴシック" panose="020B0400000000000000" pitchFamily="50" charset="-128"/>
              </a:rPr>
              <a:t>)</a:t>
            </a: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・だれでも口ずさめるわかりやすいメロディー</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〇人類愛や平和への願いが求められる時、何故第９交響曲が演奏されるのか？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それは、欧州の革命と戦争の歴史が生み出し行きついた、</a:t>
            </a:r>
            <a:r>
              <a:rPr lang="ja-JP" altLang="en-US" sz="2400" dirty="0">
                <a:solidFill>
                  <a:srgbClr val="FF0000"/>
                </a:solidFill>
                <a:latin typeface="BIZ UDPゴシック" panose="020B0400000000000000" pitchFamily="50" charset="-128"/>
                <a:ea typeface="BIZ UDPゴシック" panose="020B0400000000000000" pitchFamily="50" charset="-128"/>
              </a:rPr>
              <a:t>音楽による世界の</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“調和”</a:t>
            </a:r>
            <a:r>
              <a:rPr lang="ja-JP" altLang="en-US" sz="2400" dirty="0">
                <a:solidFill>
                  <a:schemeClr val="tx1"/>
                </a:solidFill>
                <a:latin typeface="BIZ UDPゴシック" panose="020B0400000000000000" pitchFamily="50" charset="-128"/>
                <a:ea typeface="BIZ UDPゴシック" panose="020B0400000000000000" pitchFamily="50" charset="-128"/>
              </a:rPr>
              <a:t>を求めるものだから。</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200" dirty="0">
                <a:solidFill>
                  <a:schemeClr val="tx1"/>
                </a:solidFill>
                <a:latin typeface="BIZ UDPゴシック" panose="020B0400000000000000" pitchFamily="50" charset="-128"/>
                <a:ea typeface="BIZ UDPゴシック" panose="020B0400000000000000" pitchFamily="50" charset="-128"/>
              </a:rPr>
              <a:t>（ベルリンの壁崩壊の時、ユーゴ内戦時のサライエボでの平和コンサートの時、パレ</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スチナでの民族融和を願うコンサート、</a:t>
            </a:r>
            <a:r>
              <a:rPr lang="en-US" altLang="ja-JP" sz="2200" dirty="0">
                <a:solidFill>
                  <a:schemeClr val="tx1"/>
                </a:solidFill>
                <a:latin typeface="BIZ UDPゴシック" panose="020B0400000000000000" pitchFamily="50" charset="-128"/>
                <a:ea typeface="BIZ UDPゴシック" panose="020B0400000000000000" pitchFamily="50" charset="-128"/>
              </a:rPr>
              <a:t>3.11</a:t>
            </a:r>
            <a:r>
              <a:rPr lang="ja-JP" altLang="en-US" sz="2200" dirty="0">
                <a:solidFill>
                  <a:schemeClr val="tx1"/>
                </a:solidFill>
                <a:latin typeface="BIZ UDPゴシック" panose="020B0400000000000000" pitchFamily="50" charset="-128"/>
                <a:ea typeface="BIZ UDPゴシック" panose="020B0400000000000000" pitchFamily="50" charset="-128"/>
              </a:rPr>
              <a:t>大震災後の東京で第九が演奏された）</a:t>
            </a:r>
          </a:p>
        </p:txBody>
      </p:sp>
      <p:sp>
        <p:nvSpPr>
          <p:cNvPr id="8" name="正方形/長方形 7">
            <a:extLst>
              <a:ext uri="{FF2B5EF4-FFF2-40B4-BE49-F238E27FC236}">
                <a16:creationId xmlns:a16="http://schemas.microsoft.com/office/drawing/2014/main" id="{5E987CA2-23FA-8B74-819F-F1444D44EB8B}"/>
              </a:ext>
            </a:extLst>
          </p:cNvPr>
          <p:cNvSpPr/>
          <p:nvPr/>
        </p:nvSpPr>
        <p:spPr>
          <a:xfrm>
            <a:off x="1021278" y="1757549"/>
            <a:ext cx="11316859" cy="201880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音楽から個人が生きる力を得たり、音楽が社会の調和に貢献することができる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目に見えないし、爆発的な力ではないが、間違いなく社会の平和に貢献できる</a:t>
            </a:r>
          </a:p>
          <a:p>
            <a:pPr>
              <a:defRPr/>
            </a:pPr>
            <a:r>
              <a:rPr lang="ja-JP" altLang="en-US" sz="20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（現に、貧困と暴力に苦しむベネズエラで生まれた「エル・システム」では、オーケ</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ストラ活動に参加している若者は誰一人犯罪に手を染める者はおらず、健全な社会</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作りへの音楽の貢献が実証されている）</a:t>
            </a:r>
            <a:endParaRPr lang="ja-JP" altLang="en-US" sz="2400" dirty="0">
              <a:solidFill>
                <a:prstClr val="black"/>
              </a:solidFill>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458F5A00-2013-85CD-55CA-49E983E5E7F9}"/>
              </a:ext>
            </a:extLst>
          </p:cNvPr>
          <p:cNvSpPr/>
          <p:nvPr/>
        </p:nvSpPr>
        <p:spPr>
          <a:xfrm>
            <a:off x="190413" y="1757549"/>
            <a:ext cx="702672" cy="201880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2" name="正方形/長方形 11">
            <a:extLst>
              <a:ext uri="{FF2B5EF4-FFF2-40B4-BE49-F238E27FC236}">
                <a16:creationId xmlns:a16="http://schemas.microsoft.com/office/drawing/2014/main" id="{31486DFD-2F1C-FB23-54CF-DD8E9C5997D9}"/>
              </a:ext>
            </a:extLst>
          </p:cNvPr>
          <p:cNvSpPr/>
          <p:nvPr/>
        </p:nvSpPr>
        <p:spPr>
          <a:xfrm>
            <a:off x="2332754" y="133508"/>
            <a:ext cx="7863050"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“音楽”から人は何を学ぶか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Ⅲ</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13" name="四角形: 角を丸くする 12">
            <a:extLst>
              <a:ext uri="{FF2B5EF4-FFF2-40B4-BE49-F238E27FC236}">
                <a16:creationId xmlns:a16="http://schemas.microsoft.com/office/drawing/2014/main" id="{6D0EEA35-8A94-EF49-E7D4-54A381D5160F}"/>
              </a:ext>
            </a:extLst>
          </p:cNvPr>
          <p:cNvSpPr/>
          <p:nvPr/>
        </p:nvSpPr>
        <p:spPr>
          <a:xfrm>
            <a:off x="137776" y="290539"/>
            <a:ext cx="2104383" cy="61241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人間学</a:t>
            </a:r>
          </a:p>
        </p:txBody>
      </p:sp>
      <p:sp>
        <p:nvSpPr>
          <p:cNvPr id="14" name="四角形: 角を丸くする 13">
            <a:extLst>
              <a:ext uri="{FF2B5EF4-FFF2-40B4-BE49-F238E27FC236}">
                <a16:creationId xmlns:a16="http://schemas.microsoft.com/office/drawing/2014/main" id="{957B8721-A252-E3DF-9A5C-26C9037A9F81}"/>
              </a:ext>
            </a:extLst>
          </p:cNvPr>
          <p:cNvSpPr/>
          <p:nvPr/>
        </p:nvSpPr>
        <p:spPr>
          <a:xfrm>
            <a:off x="190415" y="1048553"/>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5" name="四角形: 角を丸くする 14">
            <a:extLst>
              <a:ext uri="{FF2B5EF4-FFF2-40B4-BE49-F238E27FC236}">
                <a16:creationId xmlns:a16="http://schemas.microsoft.com/office/drawing/2014/main" id="{E7EB8662-C0BE-880C-38D3-700F90C940D8}"/>
              </a:ext>
            </a:extLst>
          </p:cNvPr>
          <p:cNvSpPr/>
          <p:nvPr/>
        </p:nvSpPr>
        <p:spPr>
          <a:xfrm>
            <a:off x="2242159" y="1051386"/>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78242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E44CF-454D-32DB-1F83-391FAB4578D6}"/>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566285EE-E54B-03FC-7182-DC91AB9020B3}"/>
              </a:ext>
            </a:extLst>
          </p:cNvPr>
          <p:cNvSpPr/>
          <p:nvPr/>
        </p:nvSpPr>
        <p:spPr>
          <a:xfrm>
            <a:off x="1004267" y="1927034"/>
            <a:ext cx="11292976" cy="219374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①コンサートホールの楽しみ方　－どんな工夫がされているのか？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②なぜホールは楽器と言われるのか？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③ホールの響きを作る時に大切にすること　　－「豊か」で「明瞭」な響き</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400" b="0" i="0" dirty="0">
                <a:solidFill>
                  <a:schemeClr val="tx1"/>
                </a:solidFill>
                <a:effectLst/>
                <a:latin typeface="BIZ UDPゴシック" panose="020B0400000000000000" pitchFamily="50" charset="-128"/>
                <a:ea typeface="BIZ UDPゴシック" panose="020B0400000000000000" pitchFamily="50" charset="-128"/>
              </a:rPr>
              <a:t>客席の全てのエリアに響きが遅れて聞こえてこない、等</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④ 「豊か」で「明瞭」な響きをどのように作るのか？　－模型実験</a:t>
            </a:r>
          </a:p>
        </p:txBody>
      </p:sp>
      <p:sp>
        <p:nvSpPr>
          <p:cNvPr id="2" name="正方形/長方形 1">
            <a:extLst>
              <a:ext uri="{FF2B5EF4-FFF2-40B4-BE49-F238E27FC236}">
                <a16:creationId xmlns:a16="http://schemas.microsoft.com/office/drawing/2014/main" id="{8F86277E-E385-CB86-3B64-EC8DEA14C631}"/>
              </a:ext>
            </a:extLst>
          </p:cNvPr>
          <p:cNvSpPr/>
          <p:nvPr/>
        </p:nvSpPr>
        <p:spPr>
          <a:xfrm>
            <a:off x="3215201" y="133508"/>
            <a:ext cx="6098144"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響きが音楽を創り、彩る</a:t>
            </a:r>
          </a:p>
        </p:txBody>
      </p:sp>
      <p:sp>
        <p:nvSpPr>
          <p:cNvPr id="4" name="正方形/長方形 3">
            <a:extLst>
              <a:ext uri="{FF2B5EF4-FFF2-40B4-BE49-F238E27FC236}">
                <a16:creationId xmlns:a16="http://schemas.microsoft.com/office/drawing/2014/main" id="{EF3D27C2-23FF-2BF3-5063-15D273174AFE}"/>
              </a:ext>
            </a:extLst>
          </p:cNvPr>
          <p:cNvSpPr/>
          <p:nvPr/>
        </p:nvSpPr>
        <p:spPr>
          <a:xfrm>
            <a:off x="1004267" y="4212353"/>
            <a:ext cx="11281233" cy="3019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①反射板ありと無しの響きの違いを確認</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実演</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②満席の時の響きと人が入っていない時の響きの違い</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③どんなホールでも残響２秒が最も適しているのか？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④ＰＡを通した音と生音の響きの比較</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実演</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⑤曲をヴィブラート有りと無しで弾いてその響きの効果を実感する</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実演</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バロック音楽では何故ノン・ヴィブラートなのか？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⑥演奏家はホールの響きに応じて演奏をどのように変えるのか？</a:t>
            </a:r>
          </a:p>
        </p:txBody>
      </p:sp>
      <p:sp>
        <p:nvSpPr>
          <p:cNvPr id="12" name="四角形: 角を丸くする 11">
            <a:extLst>
              <a:ext uri="{FF2B5EF4-FFF2-40B4-BE49-F238E27FC236}">
                <a16:creationId xmlns:a16="http://schemas.microsoft.com/office/drawing/2014/main" id="{72E47EB4-8CEA-CF6C-BEE8-D9884CAF0D2E}"/>
              </a:ext>
            </a:extLst>
          </p:cNvPr>
          <p:cNvSpPr/>
          <p:nvPr/>
        </p:nvSpPr>
        <p:spPr>
          <a:xfrm>
            <a:off x="137776" y="285529"/>
            <a:ext cx="2104383" cy="61742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音響学</a:t>
            </a:r>
          </a:p>
        </p:txBody>
      </p:sp>
      <p:sp>
        <p:nvSpPr>
          <p:cNvPr id="7" name="四角形: 角を丸くする 6">
            <a:extLst>
              <a:ext uri="{FF2B5EF4-FFF2-40B4-BE49-F238E27FC236}">
                <a16:creationId xmlns:a16="http://schemas.microsoft.com/office/drawing/2014/main" id="{B399BBAE-93EF-809D-FAAB-1413F29FE405}"/>
              </a:ext>
            </a:extLst>
          </p:cNvPr>
          <p:cNvSpPr/>
          <p:nvPr/>
        </p:nvSpPr>
        <p:spPr>
          <a:xfrm>
            <a:off x="149521" y="1191057"/>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8" name="四角形: 角を丸くする 7">
            <a:extLst>
              <a:ext uri="{FF2B5EF4-FFF2-40B4-BE49-F238E27FC236}">
                <a16:creationId xmlns:a16="http://schemas.microsoft.com/office/drawing/2014/main" id="{3B4B4FAF-C13D-C4EC-70FB-6C2DA2924FFD}"/>
              </a:ext>
            </a:extLst>
          </p:cNvPr>
          <p:cNvSpPr/>
          <p:nvPr/>
        </p:nvSpPr>
        <p:spPr>
          <a:xfrm>
            <a:off x="2201265" y="1193890"/>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豊田泰久氏</a:t>
            </a:r>
          </a:p>
        </p:txBody>
      </p:sp>
      <p:sp>
        <p:nvSpPr>
          <p:cNvPr id="9" name="四角形: 角を丸くする 8">
            <a:extLst>
              <a:ext uri="{FF2B5EF4-FFF2-40B4-BE49-F238E27FC236}">
                <a16:creationId xmlns:a16="http://schemas.microsoft.com/office/drawing/2014/main" id="{7DAE5668-3F2C-99A1-5CEB-14B52BBF4453}"/>
              </a:ext>
            </a:extLst>
          </p:cNvPr>
          <p:cNvSpPr/>
          <p:nvPr/>
        </p:nvSpPr>
        <p:spPr>
          <a:xfrm>
            <a:off x="137776" y="4212353"/>
            <a:ext cx="702672" cy="301971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4" name="四角形: 角を丸くする 13">
            <a:extLst>
              <a:ext uri="{FF2B5EF4-FFF2-40B4-BE49-F238E27FC236}">
                <a16:creationId xmlns:a16="http://schemas.microsoft.com/office/drawing/2014/main" id="{9143846E-62C0-D9F3-58A4-559339D755C6}"/>
              </a:ext>
            </a:extLst>
          </p:cNvPr>
          <p:cNvSpPr/>
          <p:nvPr/>
        </p:nvSpPr>
        <p:spPr>
          <a:xfrm>
            <a:off x="149519" y="1900053"/>
            <a:ext cx="702672" cy="222072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Tree>
    <p:extLst>
      <p:ext uri="{BB962C8B-B14F-4D97-AF65-F5344CB8AC3E}">
        <p14:creationId xmlns:p14="http://schemas.microsoft.com/office/powerpoint/2010/main" val="3891936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FE6E7FA-FF3D-40F5-3B8C-68AD3B941F59}"/>
              </a:ext>
            </a:extLst>
          </p:cNvPr>
          <p:cNvSpPr/>
          <p:nvPr/>
        </p:nvSpPr>
        <p:spPr>
          <a:xfrm>
            <a:off x="1045161" y="1757549"/>
            <a:ext cx="11292976" cy="591983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音楽ほど、当時の社会状況や人々の欲望、時代のニーズの影響をダイレクトに</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受けた文化ジャンルはない。音楽から生きた歴史を学ぶことは現代人にとって</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不可欠。</a:t>
            </a:r>
          </a:p>
          <a:p>
            <a:pPr>
              <a:defRPr/>
            </a:pPr>
            <a:endParaRPr lang="ja-JP" altLang="en-US" sz="2400" dirty="0">
              <a:solidFill>
                <a:srgbClr val="FF0000"/>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①音楽の歴史で、最大の変革はフランス革命により宮廷の音楽から、民衆のため</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の音楽が求められるようになったこと。</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それにより、解りやすく、感動的で、大音量で管楽器・打楽器が鳴り響く音楽</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に進化した。</a:t>
            </a: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②一方で、民衆の為の音楽が政治に利用され、逆に、そうした逆境の中で音楽に</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救われた人もいる</a:t>
            </a: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EE69ACE2-C873-DC6E-7D16-3BEC6A60DB16}"/>
              </a:ext>
            </a:extLst>
          </p:cNvPr>
          <p:cNvSpPr/>
          <p:nvPr/>
        </p:nvSpPr>
        <p:spPr>
          <a:xfrm>
            <a:off x="3339447" y="166780"/>
            <a:ext cx="5849656"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音楽は歴史を語る</a:t>
            </a:r>
          </a:p>
        </p:txBody>
      </p:sp>
      <p:sp>
        <p:nvSpPr>
          <p:cNvPr id="4" name="四角形: 角を丸くする 3">
            <a:extLst>
              <a:ext uri="{FF2B5EF4-FFF2-40B4-BE49-F238E27FC236}">
                <a16:creationId xmlns:a16="http://schemas.microsoft.com/office/drawing/2014/main" id="{69FDEFD9-DD0F-CEF1-0795-6183D0AD65FB}"/>
              </a:ext>
            </a:extLst>
          </p:cNvPr>
          <p:cNvSpPr/>
          <p:nvPr/>
        </p:nvSpPr>
        <p:spPr>
          <a:xfrm>
            <a:off x="137776" y="279171"/>
            <a:ext cx="2104383" cy="623779"/>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歴史学</a:t>
            </a:r>
          </a:p>
        </p:txBody>
      </p:sp>
      <p:sp>
        <p:nvSpPr>
          <p:cNvPr id="10" name="四角形: 角を丸くする 9">
            <a:extLst>
              <a:ext uri="{FF2B5EF4-FFF2-40B4-BE49-F238E27FC236}">
                <a16:creationId xmlns:a16="http://schemas.microsoft.com/office/drawing/2014/main" id="{F7A0D946-23DC-CFA9-6D35-55F2F8048236}"/>
              </a:ext>
            </a:extLst>
          </p:cNvPr>
          <p:cNvSpPr/>
          <p:nvPr/>
        </p:nvSpPr>
        <p:spPr>
          <a:xfrm>
            <a:off x="190413" y="1757549"/>
            <a:ext cx="702672" cy="591983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1" name="四角形: 角を丸くする 10">
            <a:extLst>
              <a:ext uri="{FF2B5EF4-FFF2-40B4-BE49-F238E27FC236}">
                <a16:creationId xmlns:a16="http://schemas.microsoft.com/office/drawing/2014/main" id="{613AED9D-4747-1864-F171-8C4A36585DA0}"/>
              </a:ext>
            </a:extLst>
          </p:cNvPr>
          <p:cNvSpPr/>
          <p:nvPr/>
        </p:nvSpPr>
        <p:spPr>
          <a:xfrm>
            <a:off x="190413" y="1036758"/>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2" name="四角形: 角を丸くする 11">
            <a:extLst>
              <a:ext uri="{FF2B5EF4-FFF2-40B4-BE49-F238E27FC236}">
                <a16:creationId xmlns:a16="http://schemas.microsoft.com/office/drawing/2014/main" id="{3910F2F5-5F5B-F55C-B13A-776578FA5478}"/>
              </a:ext>
            </a:extLst>
          </p:cNvPr>
          <p:cNvSpPr/>
          <p:nvPr/>
        </p:nvSpPr>
        <p:spPr>
          <a:xfrm>
            <a:off x="2242157" y="1039591"/>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Tree>
    <p:extLst>
      <p:ext uri="{BB962C8B-B14F-4D97-AF65-F5344CB8AC3E}">
        <p14:creationId xmlns:p14="http://schemas.microsoft.com/office/powerpoint/2010/main" val="1799389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EF72898B-49A7-42C3-54F8-1F95D3E58890}"/>
              </a:ext>
            </a:extLst>
          </p:cNvPr>
          <p:cNvSpPr/>
          <p:nvPr/>
        </p:nvSpPr>
        <p:spPr>
          <a:xfrm>
            <a:off x="1056904" y="1246318"/>
            <a:ext cx="11281233" cy="646076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〇グレゴリオ聖歌を聴く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カトリック教会は教会に響きわたる聖歌で神の秩序の世界観を創っていた</a:t>
            </a:r>
          </a:p>
          <a:p>
            <a:pPr>
              <a:lnSpc>
                <a:spcPts val="1100"/>
              </a:lnSpc>
            </a:pP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〇ベートーベン作曲　交響曲第五番を聴く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フランス革命後の戦乱の中、ベートーベンは民衆にとって判りやすくテン</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ションが高い音楽を創った</a:t>
            </a:r>
            <a:endParaRPr kumimoji="1" lang="ja-JP" altLang="en-US" sz="2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〇ワーグナー作曲　楽劇ニュルンベルグのマイスタージンガー　前奏曲を聴く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dirty="0">
                <a:solidFill>
                  <a:schemeClr val="tx1"/>
                </a:solidFill>
                <a:latin typeface="BIZ UDPゴシック" panose="020B0400000000000000" pitchFamily="50" charset="-128"/>
                <a:ea typeface="BIZ UDPゴシック" panose="020B0400000000000000" pitchFamily="50" charset="-128"/>
              </a:rPr>
              <a:t>1933</a:t>
            </a:r>
            <a:r>
              <a:rPr kumimoji="1" lang="ja-JP" altLang="en-US" sz="2400" dirty="0">
                <a:solidFill>
                  <a:schemeClr val="tx1"/>
                </a:solidFill>
                <a:latin typeface="BIZ UDPゴシック" panose="020B0400000000000000" pitchFamily="50" charset="-128"/>
                <a:ea typeface="BIZ UDPゴシック" panose="020B0400000000000000" pitchFamily="50" charset="-128"/>
              </a:rPr>
              <a:t>年のナチスドイツの党大会では、この曲で会議が開始された</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ナショナリズムは国民の意識高揚に音楽に利用した　日本の軍歌も同様</a:t>
            </a:r>
          </a:p>
          <a:p>
            <a:pPr>
              <a:lnSpc>
                <a:spcPts val="1300"/>
              </a:lnSpc>
            </a:pP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〇チャイコフスキー作曲　「くるみ割り人形」を聴く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指揮者フェドセーエフがレニングラードにいた幼少期、ナチスに攻められ</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て死を覚悟した時にこの曲を聴いて生きる力を得た</a:t>
            </a:r>
          </a:p>
          <a:p>
            <a:pPr>
              <a:lnSpc>
                <a:spcPts val="1200"/>
              </a:lnSpc>
            </a:pP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〇ドヴォルザーク作曲　交響曲第９番「新世界より」を聴く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バルトーク　「ルーマニア民族舞曲」</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帝国主義や圧政からの独立と民族意識を高めた音楽　　</a:t>
            </a:r>
            <a:endParaRPr kumimoji="1"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6" name="四角形: 角を丸くする 5">
            <a:extLst>
              <a:ext uri="{FF2B5EF4-FFF2-40B4-BE49-F238E27FC236}">
                <a16:creationId xmlns:a16="http://schemas.microsoft.com/office/drawing/2014/main" id="{2C824010-1681-9B0C-36C3-EC5EC3D18C71}"/>
              </a:ext>
            </a:extLst>
          </p:cNvPr>
          <p:cNvSpPr/>
          <p:nvPr/>
        </p:nvSpPr>
        <p:spPr>
          <a:xfrm>
            <a:off x="190413" y="1246317"/>
            <a:ext cx="702672" cy="646076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Tree>
    <p:extLst>
      <p:ext uri="{BB962C8B-B14F-4D97-AF65-F5344CB8AC3E}">
        <p14:creationId xmlns:p14="http://schemas.microsoft.com/office/powerpoint/2010/main" val="2128307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422643D-DB20-5A2B-61BB-791C7081261E}"/>
              </a:ext>
            </a:extLst>
          </p:cNvPr>
          <p:cNvSpPr/>
          <p:nvPr/>
        </p:nvSpPr>
        <p:spPr>
          <a:xfrm>
            <a:off x="1045161" y="1757549"/>
            <a:ext cx="11292976" cy="591983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クラシック音楽においては様々なイノベーションを遂げている。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その最たる作曲家が、</a:t>
            </a:r>
            <a:r>
              <a:rPr lang="ja-JP" altLang="en-US" sz="2400" dirty="0">
                <a:solidFill>
                  <a:prstClr val="black"/>
                </a:solidFill>
                <a:latin typeface="BIZ UDPゴシック" panose="020B0400000000000000" pitchFamily="50" charset="-128"/>
                <a:ea typeface="BIZ UDPゴシック" panose="020B0400000000000000" pitchFamily="50" charset="-128"/>
              </a:rPr>
              <a:t>貴族社会・宮廷音楽から民衆のための音楽となった時代</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背景の中で、様々なオリジナリティー、独創性に溢れた音楽を創り出したベート</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ーベン。</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音楽が様々なエピソードを伴っている－人生のストーリーと音楽が結びついた</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主観の芸術であり、強いメッセージ性を伴い、「闇から光へ」、「苦悩を通して</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歓喜へ」の音楽と言われ、ゴールに向かって盛り上がる音楽</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交響曲第３番「英雄」　➡ナポレオンへが皇帝になったので献呈を取りやめた</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ビアノソナタ「月光」　➡月夜の中で盲目の少女が弾いたピアノに感度して作った</a:t>
            </a:r>
          </a:p>
          <a:p>
            <a:pPr>
              <a:defRPr/>
            </a:pPr>
            <a:endParaRPr lang="ja-JP" altLang="en-US" sz="2200" dirty="0">
              <a:solidFill>
                <a:prstClr val="black"/>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6564542D-24D9-9E8B-C776-F2447BBAFB37}"/>
              </a:ext>
            </a:extLst>
          </p:cNvPr>
          <p:cNvSpPr/>
          <p:nvPr/>
        </p:nvSpPr>
        <p:spPr>
          <a:xfrm>
            <a:off x="2757555" y="227571"/>
            <a:ext cx="7490849"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音楽におけるイノベーション</a:t>
            </a:r>
          </a:p>
        </p:txBody>
      </p:sp>
      <p:sp>
        <p:nvSpPr>
          <p:cNvPr id="7" name="四角形: 角を丸くする 6">
            <a:extLst>
              <a:ext uri="{FF2B5EF4-FFF2-40B4-BE49-F238E27FC236}">
                <a16:creationId xmlns:a16="http://schemas.microsoft.com/office/drawing/2014/main" id="{72107B28-04C5-28B0-7FE0-1E80A60FDA93}"/>
              </a:ext>
            </a:extLst>
          </p:cNvPr>
          <p:cNvSpPr/>
          <p:nvPr/>
        </p:nvSpPr>
        <p:spPr>
          <a:xfrm>
            <a:off x="137776" y="279171"/>
            <a:ext cx="2104383" cy="623779"/>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歴史学</a:t>
            </a:r>
          </a:p>
        </p:txBody>
      </p:sp>
      <p:sp>
        <p:nvSpPr>
          <p:cNvPr id="8" name="四角形: 角を丸くする 7">
            <a:extLst>
              <a:ext uri="{FF2B5EF4-FFF2-40B4-BE49-F238E27FC236}">
                <a16:creationId xmlns:a16="http://schemas.microsoft.com/office/drawing/2014/main" id="{69AF3A8C-59D7-AEA7-EB3A-1E4E1FEBF62B}"/>
              </a:ext>
            </a:extLst>
          </p:cNvPr>
          <p:cNvSpPr/>
          <p:nvPr/>
        </p:nvSpPr>
        <p:spPr>
          <a:xfrm>
            <a:off x="190413" y="1757549"/>
            <a:ext cx="702672" cy="591983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028B3BA4-D390-F139-38BE-14FAF983BB64}"/>
              </a:ext>
            </a:extLst>
          </p:cNvPr>
          <p:cNvSpPr/>
          <p:nvPr/>
        </p:nvSpPr>
        <p:spPr>
          <a:xfrm>
            <a:off x="190413" y="1036758"/>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0" name="四角形: 角を丸くする 9">
            <a:extLst>
              <a:ext uri="{FF2B5EF4-FFF2-40B4-BE49-F238E27FC236}">
                <a16:creationId xmlns:a16="http://schemas.microsoft.com/office/drawing/2014/main" id="{00F29974-854D-BEA1-5B3E-C937C68DB17E}"/>
              </a:ext>
            </a:extLst>
          </p:cNvPr>
          <p:cNvSpPr/>
          <p:nvPr/>
        </p:nvSpPr>
        <p:spPr>
          <a:xfrm>
            <a:off x="2242157" y="1039591"/>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Tree>
    <p:extLst>
      <p:ext uri="{BB962C8B-B14F-4D97-AF65-F5344CB8AC3E}">
        <p14:creationId xmlns:p14="http://schemas.microsoft.com/office/powerpoint/2010/main" val="1829325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6B80D77-242A-555E-754D-FC8F67A3C1A2}"/>
              </a:ext>
            </a:extLst>
          </p:cNvPr>
          <p:cNvSpPr/>
          <p:nvPr/>
        </p:nvSpPr>
        <p:spPr>
          <a:xfrm>
            <a:off x="999227" y="1757548"/>
            <a:ext cx="11328907" cy="239881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音楽は、各民族の生活の中から生まれ、民族のアイデンティティを表象するもの</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として発展してきた。</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各国の民族音楽は勿論、クラシック音楽も世界の民族文化を色濃く反映している。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音楽に託された作曲家の祖国への想いを感じとることを通じて、世界の多様な</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民族文化を理解することは、グローバルに活躍する必要がある日本人にとって</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極めて重要である。そして、音楽だからその想いが心に染み入る。</a:t>
            </a:r>
          </a:p>
        </p:txBody>
      </p:sp>
      <p:sp>
        <p:nvSpPr>
          <p:cNvPr id="6" name="正方形/長方形 5">
            <a:extLst>
              <a:ext uri="{FF2B5EF4-FFF2-40B4-BE49-F238E27FC236}">
                <a16:creationId xmlns:a16="http://schemas.microsoft.com/office/drawing/2014/main" id="{6CD6742D-3EF0-465B-874C-DDB7A9D1BA3C}"/>
              </a:ext>
            </a:extLst>
          </p:cNvPr>
          <p:cNvSpPr/>
          <p:nvPr/>
        </p:nvSpPr>
        <p:spPr>
          <a:xfrm>
            <a:off x="3115572" y="151718"/>
            <a:ext cx="9222565" cy="738664"/>
          </a:xfrm>
          <a:prstGeom prst="rect">
            <a:avLst/>
          </a:prstGeom>
          <a:noFill/>
        </p:spPr>
        <p:txBody>
          <a:bodyPr wrap="square" lIns="91440" tIns="45720" rIns="91440" bIns="45720">
            <a:spAutoFit/>
          </a:bodyPr>
          <a:lstStyle/>
          <a:p>
            <a:r>
              <a:rPr lang="ja-JP" altLang="en-US" sz="4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音楽で知る世界の民族・文化・宗教</a:t>
            </a:r>
          </a:p>
        </p:txBody>
      </p:sp>
      <p:sp>
        <p:nvSpPr>
          <p:cNvPr id="8" name="正方形/長方形 7">
            <a:extLst>
              <a:ext uri="{FF2B5EF4-FFF2-40B4-BE49-F238E27FC236}">
                <a16:creationId xmlns:a16="http://schemas.microsoft.com/office/drawing/2014/main" id="{0461C4DF-3DA7-3E2C-8B1B-6941C21DB9BC}"/>
              </a:ext>
            </a:extLst>
          </p:cNvPr>
          <p:cNvSpPr/>
          <p:nvPr/>
        </p:nvSpPr>
        <p:spPr>
          <a:xfrm>
            <a:off x="1021010" y="6368042"/>
            <a:ext cx="11317127" cy="109783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BIZ UDPゴシック" panose="020B0400000000000000" pitchFamily="50" charset="-128"/>
                <a:ea typeface="BIZ UDPゴシック" panose="020B0400000000000000" pitchFamily="50" charset="-128"/>
              </a:rPr>
              <a:t>①曲を聴いて、それぞれの民族のどんな想いを感じ取れるか？</a:t>
            </a:r>
          </a:p>
          <a:p>
            <a:r>
              <a:rPr lang="ja-JP" altLang="en-US" sz="2400" dirty="0">
                <a:solidFill>
                  <a:schemeClr val="tx1"/>
                </a:solidFill>
                <a:latin typeface="BIZ UDPゴシック" panose="020B0400000000000000" pitchFamily="50" charset="-128"/>
                <a:ea typeface="BIZ UDPゴシック" panose="020B0400000000000000" pitchFamily="50" charset="-128"/>
              </a:rPr>
              <a:t>②それぞれの曲が生まれた歴史的背景を理解する　</a:t>
            </a:r>
            <a:endParaRPr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F09407AA-602D-F0C9-A8FC-C2AAA4BBE022}"/>
              </a:ext>
            </a:extLst>
          </p:cNvPr>
          <p:cNvSpPr/>
          <p:nvPr/>
        </p:nvSpPr>
        <p:spPr>
          <a:xfrm>
            <a:off x="100198" y="153687"/>
            <a:ext cx="3015374" cy="749263"/>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文化人類学</a:t>
            </a:r>
          </a:p>
        </p:txBody>
      </p:sp>
      <p:sp>
        <p:nvSpPr>
          <p:cNvPr id="2" name="四角形: 角を丸くする 1">
            <a:extLst>
              <a:ext uri="{FF2B5EF4-FFF2-40B4-BE49-F238E27FC236}">
                <a16:creationId xmlns:a16="http://schemas.microsoft.com/office/drawing/2014/main" id="{C69EB65E-E341-3D2B-E6A4-0639B21E846D}"/>
              </a:ext>
            </a:extLst>
          </p:cNvPr>
          <p:cNvSpPr/>
          <p:nvPr/>
        </p:nvSpPr>
        <p:spPr>
          <a:xfrm>
            <a:off x="190413" y="6373872"/>
            <a:ext cx="702672" cy="1142902"/>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4" name="四角形: 角を丸くする 3">
            <a:extLst>
              <a:ext uri="{FF2B5EF4-FFF2-40B4-BE49-F238E27FC236}">
                <a16:creationId xmlns:a16="http://schemas.microsoft.com/office/drawing/2014/main" id="{5CBF1EAE-9D4E-347D-C8FA-8E7639281545}"/>
              </a:ext>
            </a:extLst>
          </p:cNvPr>
          <p:cNvSpPr/>
          <p:nvPr/>
        </p:nvSpPr>
        <p:spPr>
          <a:xfrm>
            <a:off x="190413" y="4286992"/>
            <a:ext cx="702672" cy="193516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演奏</a:t>
            </a:r>
          </a:p>
        </p:txBody>
      </p:sp>
      <p:sp>
        <p:nvSpPr>
          <p:cNvPr id="10" name="四角形: 角を丸くする 9">
            <a:extLst>
              <a:ext uri="{FF2B5EF4-FFF2-40B4-BE49-F238E27FC236}">
                <a16:creationId xmlns:a16="http://schemas.microsoft.com/office/drawing/2014/main" id="{9C24E9B9-2799-1753-E0AE-0D8F11DBD5C7}"/>
              </a:ext>
            </a:extLst>
          </p:cNvPr>
          <p:cNvSpPr/>
          <p:nvPr/>
        </p:nvSpPr>
        <p:spPr>
          <a:xfrm>
            <a:off x="190413" y="1757549"/>
            <a:ext cx="702672" cy="239486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1" name="四角形: 角を丸くする 10">
            <a:extLst>
              <a:ext uri="{FF2B5EF4-FFF2-40B4-BE49-F238E27FC236}">
                <a16:creationId xmlns:a16="http://schemas.microsoft.com/office/drawing/2014/main" id="{E68247B9-10D5-2D63-6909-584336C96E23}"/>
              </a:ext>
            </a:extLst>
          </p:cNvPr>
          <p:cNvSpPr/>
          <p:nvPr/>
        </p:nvSpPr>
        <p:spPr>
          <a:xfrm>
            <a:off x="190413" y="1036758"/>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4" name="四角形: 角を丸くする 13">
            <a:extLst>
              <a:ext uri="{FF2B5EF4-FFF2-40B4-BE49-F238E27FC236}">
                <a16:creationId xmlns:a16="http://schemas.microsoft.com/office/drawing/2014/main" id="{C1E5B401-83CF-C97B-FC9F-A08655F77993}"/>
              </a:ext>
            </a:extLst>
          </p:cNvPr>
          <p:cNvSpPr/>
          <p:nvPr/>
        </p:nvSpPr>
        <p:spPr>
          <a:xfrm>
            <a:off x="2242157" y="1039591"/>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
        <p:nvSpPr>
          <p:cNvPr id="17" name="正方形/長方形 16">
            <a:extLst>
              <a:ext uri="{FF2B5EF4-FFF2-40B4-BE49-F238E27FC236}">
                <a16:creationId xmlns:a16="http://schemas.microsoft.com/office/drawing/2014/main" id="{14D97570-7A3F-817A-AE35-EC48C015C1FA}"/>
              </a:ext>
            </a:extLst>
          </p:cNvPr>
          <p:cNvSpPr/>
          <p:nvPr/>
        </p:nvSpPr>
        <p:spPr>
          <a:xfrm>
            <a:off x="999227" y="4256899"/>
            <a:ext cx="11317127" cy="19652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200" dirty="0">
                <a:solidFill>
                  <a:schemeClr val="tx1"/>
                </a:solidFill>
                <a:latin typeface="BIZ UDPゴシック" panose="020B0400000000000000" pitchFamily="50" charset="-128"/>
                <a:ea typeface="BIZ UDPゴシック" panose="020B0400000000000000" pitchFamily="50" charset="-128"/>
              </a:rPr>
              <a:t>・ショパン　マズルカ</a:t>
            </a:r>
          </a:p>
          <a:p>
            <a:r>
              <a:rPr lang="ja-JP" altLang="en-US" sz="2200" dirty="0">
                <a:solidFill>
                  <a:schemeClr val="tx1"/>
                </a:solidFill>
                <a:latin typeface="BIZ UDPゴシック" panose="020B0400000000000000" pitchFamily="50" charset="-128"/>
                <a:ea typeface="BIZ UDPゴシック" panose="020B0400000000000000" pitchFamily="50" charset="-128"/>
              </a:rPr>
              <a:t>・ドヴォルザーク　交響曲第９番</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新世界より</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第２楽章</a:t>
            </a:r>
          </a:p>
          <a:p>
            <a:r>
              <a:rPr lang="ja-JP" altLang="en-US" sz="2200" dirty="0">
                <a:solidFill>
                  <a:schemeClr val="tx1"/>
                </a:solidFill>
                <a:latin typeface="BIZ UDPゴシック" panose="020B0400000000000000" pitchFamily="50" charset="-128"/>
                <a:ea typeface="BIZ UDPゴシック" panose="020B0400000000000000" pitchFamily="50" charset="-128"/>
              </a:rPr>
              <a:t>・スメタナ　モルダウ</a:t>
            </a:r>
          </a:p>
          <a:p>
            <a:r>
              <a:rPr lang="ja-JP" altLang="en-US" sz="2200" dirty="0">
                <a:solidFill>
                  <a:schemeClr val="tx1"/>
                </a:solidFill>
                <a:latin typeface="BIZ UDPゴシック" panose="020B0400000000000000" pitchFamily="50" charset="-128"/>
                <a:ea typeface="BIZ UDPゴシック" panose="020B0400000000000000" pitchFamily="50" charset="-128"/>
              </a:rPr>
              <a:t>・シベリウス　交響詩「フィンランディア」</a:t>
            </a:r>
          </a:p>
          <a:p>
            <a:r>
              <a:rPr lang="ja-JP" altLang="en-US" sz="2200" dirty="0">
                <a:solidFill>
                  <a:schemeClr val="tx1"/>
                </a:solidFill>
                <a:latin typeface="BIZ UDPゴシック" panose="020B0400000000000000" pitchFamily="50" charset="-128"/>
                <a:ea typeface="BIZ UDPゴシック" panose="020B0400000000000000" pitchFamily="50" charset="-128"/>
              </a:rPr>
              <a:t>・チャイコフスキー　交響曲第５番　第２楽章</a:t>
            </a:r>
            <a:endParaRPr kumimoji="1" lang="ja-JP" altLang="en-US" sz="22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55376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1F197A8-33CA-1EF8-8A3E-9D27CEB3EC29}"/>
              </a:ext>
            </a:extLst>
          </p:cNvPr>
          <p:cNvSpPr/>
          <p:nvPr/>
        </p:nvSpPr>
        <p:spPr>
          <a:xfrm>
            <a:off x="1009403" y="1714695"/>
            <a:ext cx="11330513" cy="424153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〇絵画から生まれた音楽（作曲家がインスピレーションを受けた絵画）</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・ムソルグスキー　　親友の遺作の展覧会を見て「展覧会の絵」を書く</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・ドビュッシーがインスパイアされて作曲した曲</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モネ⇒「牧神の午後への前奏曲」、葛飾北斎⇒「海」</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・ラヴェル　</a:t>
            </a:r>
            <a:r>
              <a:rPr lang="ja-JP" altLang="en-US" sz="2200" b="0" i="0" dirty="0">
                <a:solidFill>
                  <a:srgbClr val="303030"/>
                </a:solidFill>
                <a:effectLst/>
                <a:latin typeface="BIZ UDPゴシック" panose="020B0400000000000000" pitchFamily="50" charset="-128"/>
                <a:ea typeface="BIZ UDPゴシック" panose="020B0400000000000000" pitchFamily="50" charset="-128"/>
              </a:rPr>
              <a:t>ゴヤ⇒「ボレロ」（</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強烈な感情とリズム感</a:t>
            </a:r>
            <a:r>
              <a:rPr lang="ja-JP" altLang="en-US" sz="2200" b="0" i="0" dirty="0">
                <a:solidFill>
                  <a:srgbClr val="303030"/>
                </a:solidFill>
                <a:effectLst/>
                <a:latin typeface="BIZ UDPゴシック" panose="020B0400000000000000" pitchFamily="50" charset="-128"/>
                <a:ea typeface="BIZ UDPゴシック" panose="020B0400000000000000" pitchFamily="50" charset="-128"/>
              </a:rPr>
              <a:t>を音楽で表現</a:t>
            </a:r>
            <a:r>
              <a:rPr lang="en-US" altLang="ja-JP" sz="2200" b="0" i="0" dirty="0">
                <a:solidFill>
                  <a:srgbClr val="303030"/>
                </a:solidFill>
                <a:effectLst/>
                <a:latin typeface="BIZ UDPゴシック" panose="020B0400000000000000" pitchFamily="50" charset="-128"/>
                <a:ea typeface="BIZ UDPゴシック" panose="020B0400000000000000" pitchFamily="50" charset="-128"/>
              </a:rPr>
              <a:t>)</a:t>
            </a:r>
            <a:endParaRPr lang="ja-JP" altLang="en-US" sz="2200" dirty="0">
              <a:solidFill>
                <a:prstClr val="black"/>
              </a:solidFill>
              <a:latin typeface="BIZ UDPゴシック" panose="020B0400000000000000" pitchFamily="50" charset="-128"/>
              <a:ea typeface="BIZ UDPゴシック" panose="020B0400000000000000" pitchFamily="50" charset="-128"/>
            </a:endParaRPr>
          </a:p>
          <a:p>
            <a:pPr>
              <a:lnSpc>
                <a:spcPts val="10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〇音楽から生まれた絵画</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・音楽を絵にした画家　</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カンディンスキー　－音を聴くと色を感じ、色を見ると音を感じていた</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・音楽をテーマにした絵画</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クリムト「音楽」、ルノワール「音楽会にて」、フェルメール「ヴァージナルの</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前に立つ女性」、ドガ「オーケストラ席の音楽家」など</a:t>
            </a:r>
            <a:endParaRPr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9E9F5481-5346-4941-9F6C-9AADCD917EED}"/>
              </a:ext>
            </a:extLst>
          </p:cNvPr>
          <p:cNvSpPr/>
          <p:nvPr/>
        </p:nvSpPr>
        <p:spPr>
          <a:xfrm>
            <a:off x="4310731" y="58191"/>
            <a:ext cx="4446741"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音楽と美術</a:t>
            </a:r>
          </a:p>
        </p:txBody>
      </p:sp>
      <p:sp>
        <p:nvSpPr>
          <p:cNvPr id="5" name="正方形/長方形 4">
            <a:extLst>
              <a:ext uri="{FF2B5EF4-FFF2-40B4-BE49-F238E27FC236}">
                <a16:creationId xmlns:a16="http://schemas.microsoft.com/office/drawing/2014/main" id="{BCA3D41E-6905-2A77-730A-F7359FA92D9F}"/>
              </a:ext>
            </a:extLst>
          </p:cNvPr>
          <p:cNvSpPr/>
          <p:nvPr/>
        </p:nvSpPr>
        <p:spPr>
          <a:xfrm>
            <a:off x="1009403" y="6065162"/>
            <a:ext cx="11318731" cy="183319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ja-JP" altLang="en-US" sz="2400" dirty="0">
                <a:solidFill>
                  <a:prstClr val="black"/>
                </a:solidFill>
                <a:latin typeface="BIZ UDPゴシック" panose="020B0400000000000000" pitchFamily="50" charset="-128"/>
                <a:ea typeface="BIZ UDPゴシック" panose="020B0400000000000000" pitchFamily="50" charset="-128"/>
              </a:rPr>
              <a:t>〇ドビッシー「牧神の午後への前奏曲」を聴いて、印象や何か感じたものを語る。</a:t>
            </a:r>
            <a:endParaRPr lang="ja-JP" altLang="en-US" sz="2400" i="0" dirty="0">
              <a:solidFill>
                <a:srgbClr val="303030"/>
              </a:solidFill>
              <a:effectLst/>
              <a:latin typeface="BIZ UDPゴシック" panose="020B0400000000000000" pitchFamily="50" charset="-128"/>
              <a:ea typeface="BIZ UDPゴシック" panose="020B0400000000000000" pitchFamily="50" charset="-128"/>
            </a:endParaRP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〇ムソルグスキーの「展覧会の絵」を見て、まずどんな感じの曲が生まれるかを</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a:t>
            </a:r>
            <a:r>
              <a:rPr lang="ja-JP" altLang="en-US" sz="2400" i="0" dirty="0">
                <a:solidFill>
                  <a:srgbClr val="303030"/>
                </a:solidFill>
                <a:effectLst/>
                <a:latin typeface="BIZ UDPゴシック" panose="020B0400000000000000" pitchFamily="50" charset="-128"/>
                <a:ea typeface="BIZ UDPゴシック" panose="020B0400000000000000" pitchFamily="50" charset="-128"/>
              </a:rPr>
              <a:t>想像してみる。その後、それぞれ曲を聴いてみる。</a:t>
            </a:r>
          </a:p>
        </p:txBody>
      </p:sp>
      <p:sp>
        <p:nvSpPr>
          <p:cNvPr id="7" name="四角形: 角を丸くする 6">
            <a:extLst>
              <a:ext uri="{FF2B5EF4-FFF2-40B4-BE49-F238E27FC236}">
                <a16:creationId xmlns:a16="http://schemas.microsoft.com/office/drawing/2014/main" id="{0C284C1E-7DD3-07E0-3AC2-C4F34F66D895}"/>
              </a:ext>
            </a:extLst>
          </p:cNvPr>
          <p:cNvSpPr/>
          <p:nvPr/>
        </p:nvSpPr>
        <p:spPr>
          <a:xfrm>
            <a:off x="139555" y="281256"/>
            <a:ext cx="2508642" cy="57044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美術</a:t>
            </a:r>
          </a:p>
        </p:txBody>
      </p:sp>
      <p:sp>
        <p:nvSpPr>
          <p:cNvPr id="6" name="四角形: 角を丸くする 5">
            <a:extLst>
              <a:ext uri="{FF2B5EF4-FFF2-40B4-BE49-F238E27FC236}">
                <a16:creationId xmlns:a16="http://schemas.microsoft.com/office/drawing/2014/main" id="{79C9E70C-7E43-4423-3C3B-1D0919725F56}"/>
              </a:ext>
            </a:extLst>
          </p:cNvPr>
          <p:cNvSpPr/>
          <p:nvPr/>
        </p:nvSpPr>
        <p:spPr>
          <a:xfrm>
            <a:off x="190413" y="6067996"/>
            <a:ext cx="702672" cy="183005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D55C2BC1-0EEE-4A4F-A1C9-F77E811A834C}"/>
              </a:ext>
            </a:extLst>
          </p:cNvPr>
          <p:cNvSpPr/>
          <p:nvPr/>
        </p:nvSpPr>
        <p:spPr>
          <a:xfrm>
            <a:off x="190413" y="1714696"/>
            <a:ext cx="702672" cy="424153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3" name="四角形: 角を丸くする 12">
            <a:extLst>
              <a:ext uri="{FF2B5EF4-FFF2-40B4-BE49-F238E27FC236}">
                <a16:creationId xmlns:a16="http://schemas.microsoft.com/office/drawing/2014/main" id="{55D7A298-C063-EBF2-17C0-215BF396686B}"/>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4" name="四角形: 角を丸くする 13">
            <a:extLst>
              <a:ext uri="{FF2B5EF4-FFF2-40B4-BE49-F238E27FC236}">
                <a16:creationId xmlns:a16="http://schemas.microsoft.com/office/drawing/2014/main" id="{A612E37B-4EC0-148B-29DC-A1B7B7D1A80D}"/>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Tree>
    <p:extLst>
      <p:ext uri="{BB962C8B-B14F-4D97-AF65-F5344CB8AC3E}">
        <p14:creationId xmlns:p14="http://schemas.microsoft.com/office/powerpoint/2010/main" val="3719404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548D7DA-1BA5-ACB1-FDFB-47798B17FA63}"/>
              </a:ext>
            </a:extLst>
          </p:cNvPr>
          <p:cNvSpPr/>
          <p:nvPr/>
        </p:nvSpPr>
        <p:spPr>
          <a:xfrm>
            <a:off x="1019499" y="1857510"/>
            <a:ext cx="11316859" cy="44601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b="0" i="0" dirty="0">
                <a:solidFill>
                  <a:srgbClr val="08131A"/>
                </a:solidFill>
                <a:effectLst/>
                <a:latin typeface="BIZ UDPゴシック" panose="020B0400000000000000" pitchFamily="50" charset="-128"/>
                <a:ea typeface="BIZ UDPゴシック" panose="020B0400000000000000" pitchFamily="50" charset="-128"/>
              </a:rPr>
              <a:t>クラシック音楽と文学は、文学作品が音楽に新たな生命を吹き込み、音楽が文学</a:t>
            </a:r>
          </a:p>
          <a:p>
            <a:pPr>
              <a:defRPr/>
            </a:pPr>
            <a:r>
              <a:rPr lang="ja-JP" altLang="en-US" sz="2400" b="0" i="0" dirty="0">
                <a:solidFill>
                  <a:srgbClr val="08131A"/>
                </a:solidFill>
                <a:effectLst/>
                <a:latin typeface="BIZ UDPゴシック" panose="020B0400000000000000" pitchFamily="50" charset="-128"/>
                <a:ea typeface="BIZ UDPゴシック" panose="020B0400000000000000" pitchFamily="50" charset="-128"/>
              </a:rPr>
              <a:t>的なテーマを色彩豊かに描き出すことで、お互いに影響を与え合い、豊かな表現</a:t>
            </a:r>
          </a:p>
          <a:p>
            <a:pPr>
              <a:defRPr/>
            </a:pPr>
            <a:r>
              <a:rPr lang="ja-JP" altLang="en-US" sz="2400" b="0" i="0" dirty="0">
                <a:solidFill>
                  <a:srgbClr val="08131A"/>
                </a:solidFill>
                <a:effectLst/>
                <a:latin typeface="BIZ UDPゴシック" panose="020B0400000000000000" pitchFamily="50" charset="-128"/>
                <a:ea typeface="BIZ UDPゴシック" panose="020B0400000000000000" pitchFamily="50" charset="-128"/>
              </a:rPr>
              <a:t>の世界を築いてきた。</a:t>
            </a:r>
          </a:p>
          <a:p>
            <a:pPr>
              <a:lnSpc>
                <a:spcPts val="1100"/>
              </a:lnSpc>
              <a:defRPr/>
            </a:pPr>
            <a:endParaRPr lang="ja-JP" altLang="en-US" sz="2400" b="0" i="0" dirty="0">
              <a:solidFill>
                <a:srgbClr val="08131A"/>
              </a:solidFill>
              <a:effectLst/>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音楽は、聴く人の心に様々なイメージを喚起し、文学作品の世界観をより豊かに</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する。</a:t>
            </a:r>
          </a:p>
          <a:p>
            <a:pPr>
              <a:lnSpc>
                <a:spcPts val="14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〇文学にインスパイアされて作られた音楽</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シラー⇒ベートーベン交響曲第９番　歓喜の詩</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〇音楽にインスパイアされた文学</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ベートーベン⇒トルストイ「戦争と平和」</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〇音楽が紹介されている文学</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村上春樹作「１Ｑ８４」の中のヤナーチェクの「シンフォニエッタ」</a:t>
            </a:r>
          </a:p>
        </p:txBody>
      </p:sp>
      <p:sp>
        <p:nvSpPr>
          <p:cNvPr id="6" name="正方形/長方形 5">
            <a:extLst>
              <a:ext uri="{FF2B5EF4-FFF2-40B4-BE49-F238E27FC236}">
                <a16:creationId xmlns:a16="http://schemas.microsoft.com/office/drawing/2014/main" id="{B151937D-48CB-2E63-91A5-AE3BFBB5ECAF}"/>
              </a:ext>
            </a:extLst>
          </p:cNvPr>
          <p:cNvSpPr/>
          <p:nvPr/>
        </p:nvSpPr>
        <p:spPr>
          <a:xfrm>
            <a:off x="4308952" y="109444"/>
            <a:ext cx="4446741"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音楽と文学</a:t>
            </a:r>
          </a:p>
        </p:txBody>
      </p:sp>
      <p:sp>
        <p:nvSpPr>
          <p:cNvPr id="8" name="正方形/長方形 7">
            <a:extLst>
              <a:ext uri="{FF2B5EF4-FFF2-40B4-BE49-F238E27FC236}">
                <a16:creationId xmlns:a16="http://schemas.microsoft.com/office/drawing/2014/main" id="{6C369A23-5114-4AD9-73A3-032CF032ED50}"/>
              </a:ext>
            </a:extLst>
          </p:cNvPr>
          <p:cNvSpPr/>
          <p:nvPr/>
        </p:nvSpPr>
        <p:spPr>
          <a:xfrm>
            <a:off x="1021278" y="6448300"/>
            <a:ext cx="11316859" cy="139880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a:t>
            </a:r>
          </a:p>
        </p:txBody>
      </p:sp>
      <p:sp>
        <p:nvSpPr>
          <p:cNvPr id="3" name="四角形: 角を丸くする 2">
            <a:extLst>
              <a:ext uri="{FF2B5EF4-FFF2-40B4-BE49-F238E27FC236}">
                <a16:creationId xmlns:a16="http://schemas.microsoft.com/office/drawing/2014/main" id="{F62AEB25-B426-371D-546D-62EE46D0E33F}"/>
              </a:ext>
            </a:extLst>
          </p:cNvPr>
          <p:cNvSpPr/>
          <p:nvPr/>
        </p:nvSpPr>
        <p:spPr>
          <a:xfrm>
            <a:off x="137776" y="285529"/>
            <a:ext cx="2462920" cy="61742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文学</a:t>
            </a:r>
          </a:p>
        </p:txBody>
      </p:sp>
      <p:sp>
        <p:nvSpPr>
          <p:cNvPr id="2" name="四角形: 角を丸くする 1">
            <a:extLst>
              <a:ext uri="{FF2B5EF4-FFF2-40B4-BE49-F238E27FC236}">
                <a16:creationId xmlns:a16="http://schemas.microsoft.com/office/drawing/2014/main" id="{0580B333-D4EC-A797-2DF8-B2DEEAA01EEA}"/>
              </a:ext>
            </a:extLst>
          </p:cNvPr>
          <p:cNvSpPr/>
          <p:nvPr/>
        </p:nvSpPr>
        <p:spPr>
          <a:xfrm>
            <a:off x="190413" y="6459190"/>
            <a:ext cx="702672" cy="143885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4" name="四角形: 角を丸くする 3">
            <a:extLst>
              <a:ext uri="{FF2B5EF4-FFF2-40B4-BE49-F238E27FC236}">
                <a16:creationId xmlns:a16="http://schemas.microsoft.com/office/drawing/2014/main" id="{B28D606A-7CFE-C14F-C5FA-0B7E28BEF7B4}"/>
              </a:ext>
            </a:extLst>
          </p:cNvPr>
          <p:cNvSpPr/>
          <p:nvPr/>
        </p:nvSpPr>
        <p:spPr>
          <a:xfrm>
            <a:off x="188634" y="1857510"/>
            <a:ext cx="702672" cy="446016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0" name="四角形: 角を丸くする 9">
            <a:extLst>
              <a:ext uri="{FF2B5EF4-FFF2-40B4-BE49-F238E27FC236}">
                <a16:creationId xmlns:a16="http://schemas.microsoft.com/office/drawing/2014/main" id="{C3532E33-A4BE-5606-22EB-7A1234EB436D}"/>
              </a:ext>
            </a:extLst>
          </p:cNvPr>
          <p:cNvSpPr/>
          <p:nvPr/>
        </p:nvSpPr>
        <p:spPr>
          <a:xfrm>
            <a:off x="190413" y="1128319"/>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41775442-5CA5-E410-8319-F017C29D08F5}"/>
              </a:ext>
            </a:extLst>
          </p:cNvPr>
          <p:cNvSpPr/>
          <p:nvPr/>
        </p:nvSpPr>
        <p:spPr>
          <a:xfrm>
            <a:off x="2242157" y="1131152"/>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Tree>
    <p:extLst>
      <p:ext uri="{BB962C8B-B14F-4D97-AF65-F5344CB8AC3E}">
        <p14:creationId xmlns:p14="http://schemas.microsoft.com/office/powerpoint/2010/main" val="2957671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75BEE75-0F69-C123-1259-584CEAC8A314}"/>
              </a:ext>
            </a:extLst>
          </p:cNvPr>
          <p:cNvSpPr/>
          <p:nvPr/>
        </p:nvSpPr>
        <p:spPr>
          <a:xfrm>
            <a:off x="1138158" y="1852551"/>
            <a:ext cx="11199979" cy="281445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音楽を理解する前に、</a:t>
            </a:r>
            <a:r>
              <a:rPr lang="ja-JP" altLang="en-US" sz="2400" dirty="0">
                <a:solidFill>
                  <a:srgbClr val="FF0000"/>
                </a:solidFill>
                <a:latin typeface="BIZ UDPゴシック" panose="020B0400000000000000" pitchFamily="50" charset="-128"/>
                <a:ea typeface="BIZ UDPゴシック" panose="020B0400000000000000" pitchFamily="50" charset="-128"/>
              </a:rPr>
              <a:t>“音”を感じる</a:t>
            </a:r>
            <a:r>
              <a:rPr lang="ja-JP" altLang="en-US" sz="2400" dirty="0">
                <a:solidFill>
                  <a:prstClr val="black"/>
                </a:solidFill>
                <a:latin typeface="BIZ UDPゴシック" panose="020B0400000000000000" pitchFamily="50" charset="-128"/>
                <a:ea typeface="BIZ UDPゴシック" panose="020B0400000000000000" pitchFamily="50" charset="-128"/>
              </a:rPr>
              <a:t>ことの大切さに立ち戻る。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音波は空気の振動だが、音は音波が人間に感知された時の感覚であり、あく</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までも主観的な感覚を言う。</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意識して音を感じると、そこに今まで意識しなかった音が聞こえたり、リズムを</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感じ取ることができ、そこに様々な気付きと発見が生まれる。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000" dirty="0">
                <a:solidFill>
                  <a:prstClr val="black"/>
                </a:solidFill>
                <a:latin typeface="BIZ UDPゴシック" panose="020B0400000000000000" pitchFamily="50" charset="-128"/>
                <a:ea typeface="BIZ UDPゴシック" panose="020B0400000000000000" pitchFamily="50" charset="-128"/>
              </a:rPr>
              <a:t>・ビタゴラスは鍛冶屋の音を感じて、そこから音階を発見した</a:t>
            </a:r>
          </a:p>
          <a:p>
            <a:pPr>
              <a:defRPr/>
            </a:pPr>
            <a:r>
              <a:rPr lang="ja-JP" altLang="en-US" sz="2000" dirty="0">
                <a:solidFill>
                  <a:prstClr val="black"/>
                </a:solidFill>
                <a:latin typeface="BIZ UDPゴシック" panose="020B0400000000000000" pitchFamily="50" charset="-128"/>
                <a:ea typeface="BIZ UDPゴシック" panose="020B0400000000000000" pitchFamily="50" charset="-128"/>
              </a:rPr>
              <a:t>　・坂本龍一氏は、雨音を究極の音楽だと感じていた</a:t>
            </a:r>
          </a:p>
        </p:txBody>
      </p:sp>
      <p:sp>
        <p:nvSpPr>
          <p:cNvPr id="6" name="正方形/長方形 5">
            <a:extLst>
              <a:ext uri="{FF2B5EF4-FFF2-40B4-BE49-F238E27FC236}">
                <a16:creationId xmlns:a16="http://schemas.microsoft.com/office/drawing/2014/main" id="{2CA6B052-DC75-3D31-F94E-AB876E73E4CD}"/>
              </a:ext>
            </a:extLst>
          </p:cNvPr>
          <p:cNvSpPr/>
          <p:nvPr/>
        </p:nvSpPr>
        <p:spPr>
          <a:xfrm>
            <a:off x="4510429" y="253044"/>
            <a:ext cx="3507691"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“音”を感じる</a:t>
            </a:r>
          </a:p>
        </p:txBody>
      </p:sp>
      <p:sp>
        <p:nvSpPr>
          <p:cNvPr id="7" name="四角形: 角を丸くする 6">
            <a:extLst>
              <a:ext uri="{FF2B5EF4-FFF2-40B4-BE49-F238E27FC236}">
                <a16:creationId xmlns:a16="http://schemas.microsoft.com/office/drawing/2014/main" id="{DDD2AB63-C3A2-B194-627C-0EA69BC8A309}"/>
              </a:ext>
            </a:extLst>
          </p:cNvPr>
          <p:cNvSpPr/>
          <p:nvPr/>
        </p:nvSpPr>
        <p:spPr>
          <a:xfrm>
            <a:off x="322586" y="1852551"/>
            <a:ext cx="702672" cy="2785178"/>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BIZ UDPゴシック" panose="020B0400000000000000" pitchFamily="50" charset="-128"/>
                <a:ea typeface="BIZ UDPゴシック" panose="020B0400000000000000" pitchFamily="50" charset="-128"/>
              </a:rPr>
              <a:t>学び</a:t>
            </a:r>
          </a:p>
        </p:txBody>
      </p:sp>
      <p:sp>
        <p:nvSpPr>
          <p:cNvPr id="8" name="正方形/長方形 7">
            <a:extLst>
              <a:ext uri="{FF2B5EF4-FFF2-40B4-BE49-F238E27FC236}">
                <a16:creationId xmlns:a16="http://schemas.microsoft.com/office/drawing/2014/main" id="{AA3AB2CE-F94D-79C1-9403-99025A68FBCA}"/>
              </a:ext>
            </a:extLst>
          </p:cNvPr>
          <p:cNvSpPr/>
          <p:nvPr/>
        </p:nvSpPr>
        <p:spPr>
          <a:xfrm>
            <a:off x="1128156" y="4803557"/>
            <a:ext cx="11199979" cy="305790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〇１分間意識を集中して自然の音、周りの音を感じ取ってみよう</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何が聞こえたか？何を感じたか？を語り合う</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〇１分間声も音も出さずに精神を集中する　音が無い世界で人は集中できる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のか？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音が全く聞こえない世界は、人間にとってストレスを生み、完全無音状態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では精神は崩壊すると言われている</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作曲家ジョン・ケージも体験</a:t>
            </a:r>
            <a:r>
              <a:rPr lang="en-US" altLang="ja-JP" sz="2400" dirty="0">
                <a:solidFill>
                  <a:schemeClr val="tx1"/>
                </a:solidFill>
                <a:latin typeface="BIZ UDPゴシック" panose="020B0400000000000000" pitchFamily="50" charset="-128"/>
                <a:ea typeface="BIZ UDPゴシック" panose="020B0400000000000000" pitchFamily="50" charset="-128"/>
              </a:rPr>
              <a:t>)</a:t>
            </a: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〇数種類の音楽を聴き、自分にとって集中できる、安らげる音楽を見つける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➡その音楽を聴く習慣をつけることが音楽への扉をくぐることに繋がる</a:t>
            </a:r>
            <a:endParaRPr lang="ja-JP" altLang="en-US" sz="2000" dirty="0">
              <a:solidFill>
                <a:prstClr val="black"/>
              </a:solidFill>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2E9C2D69-7669-4610-EB5F-9AE3F21A66E0}"/>
              </a:ext>
            </a:extLst>
          </p:cNvPr>
          <p:cNvSpPr/>
          <p:nvPr/>
        </p:nvSpPr>
        <p:spPr>
          <a:xfrm>
            <a:off x="322586" y="4803557"/>
            <a:ext cx="702672" cy="3057908"/>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BIZ UDPゴシック" panose="020B0400000000000000" pitchFamily="50" charset="-128"/>
                <a:ea typeface="BIZ UDPゴシック" panose="020B0400000000000000" pitchFamily="50" charset="-128"/>
              </a:rPr>
              <a:t>ワ│ク</a:t>
            </a:r>
          </a:p>
        </p:txBody>
      </p:sp>
      <p:sp>
        <p:nvSpPr>
          <p:cNvPr id="13" name="四角形: 角を丸くする 12">
            <a:extLst>
              <a:ext uri="{FF2B5EF4-FFF2-40B4-BE49-F238E27FC236}">
                <a16:creationId xmlns:a16="http://schemas.microsoft.com/office/drawing/2014/main" id="{EA36F9E7-80F1-4533-FACF-04CF8CD245EE}"/>
              </a:ext>
            </a:extLst>
          </p:cNvPr>
          <p:cNvSpPr/>
          <p:nvPr/>
        </p:nvSpPr>
        <p:spPr>
          <a:xfrm>
            <a:off x="322586" y="1149342"/>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8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800" dirty="0">
                <a:solidFill>
                  <a:schemeClr val="tx1"/>
                </a:solidFill>
                <a:latin typeface="BIZ UDPゴシック" panose="020B0400000000000000" pitchFamily="50" charset="-128"/>
                <a:ea typeface="BIZ UDPゴシック" panose="020B0400000000000000" pitchFamily="50" charset="-128"/>
              </a:rPr>
              <a:t>　　　　</a:t>
            </a:r>
          </a:p>
        </p:txBody>
      </p:sp>
      <p:sp>
        <p:nvSpPr>
          <p:cNvPr id="17" name="四角形: 角を丸くする 16">
            <a:extLst>
              <a:ext uri="{FF2B5EF4-FFF2-40B4-BE49-F238E27FC236}">
                <a16:creationId xmlns:a16="http://schemas.microsoft.com/office/drawing/2014/main" id="{AE05F16D-5C57-794F-DB78-C78124D2E35B}"/>
              </a:ext>
            </a:extLst>
          </p:cNvPr>
          <p:cNvSpPr/>
          <p:nvPr/>
        </p:nvSpPr>
        <p:spPr>
          <a:xfrm>
            <a:off x="322586" y="234251"/>
            <a:ext cx="2408740" cy="644523"/>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人間科学</a:t>
            </a:r>
          </a:p>
        </p:txBody>
      </p:sp>
      <p:sp>
        <p:nvSpPr>
          <p:cNvPr id="2" name="四角形: 角を丸くする 1">
            <a:extLst>
              <a:ext uri="{FF2B5EF4-FFF2-40B4-BE49-F238E27FC236}">
                <a16:creationId xmlns:a16="http://schemas.microsoft.com/office/drawing/2014/main" id="{E46AD013-5A0E-E426-E9D1-874575440D62}"/>
              </a:ext>
            </a:extLst>
          </p:cNvPr>
          <p:cNvSpPr/>
          <p:nvPr/>
        </p:nvSpPr>
        <p:spPr>
          <a:xfrm>
            <a:off x="2426967" y="1166316"/>
            <a:ext cx="9911169"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34787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7ABC9A1-4E2F-3D04-6359-D878DAF9C833}"/>
              </a:ext>
            </a:extLst>
          </p:cNvPr>
          <p:cNvSpPr/>
          <p:nvPr/>
        </p:nvSpPr>
        <p:spPr>
          <a:xfrm>
            <a:off x="999227" y="1757550"/>
            <a:ext cx="11338910" cy="457199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〇音楽は言語が生まれる以前から存在していて、言葉では表現できない自然の</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情景や人間の感情などを表現することができる。</a:t>
            </a:r>
          </a:p>
          <a:p>
            <a:pPr>
              <a:lnSpc>
                <a:spcPts val="10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〇一方、言葉の力なくして音楽表現を創ることも難しい。</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指揮者はリハーサルの際、言葉で求める表現を伝え、その言葉が演奏者にイ</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メージさせる。妄想させる言葉の持つ力が表現力豊かな音楽を創っていく。</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例</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　　</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「たたみかけるようなリズムで」、「ワイングラスで乾杯する様子を想い描いて」、「霧に</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覆われた</a:t>
            </a:r>
            <a:r>
              <a:rPr lang="ja-JP" altLang="en-US" sz="2000" dirty="0">
                <a:solidFill>
                  <a:schemeClr val="tx1"/>
                </a:solidFill>
                <a:latin typeface="BIZ UDPゴシック" panose="020B0400000000000000" pitchFamily="50" charset="-128"/>
                <a:ea typeface="BIZ UDPゴシック" panose="020B0400000000000000" pitchFamily="50" charset="-128"/>
              </a:rPr>
              <a:t>森の遠くから聞こえてくるように</a:t>
            </a:r>
            <a:r>
              <a:rPr lang="ja-JP" altLang="en-US" sz="2000" dirty="0">
                <a:solidFill>
                  <a:srgbClr val="303030"/>
                </a:solidFill>
                <a:latin typeface="BIZ UDPゴシック" panose="020B0400000000000000" pitchFamily="50" charset="-128"/>
                <a:ea typeface="BIZ UDPゴシック" panose="020B0400000000000000" pitchFamily="50" charset="-128"/>
              </a:rPr>
              <a:t>」「</a:t>
            </a:r>
            <a:r>
              <a:rPr lang="en-US" altLang="ja-JP" sz="2000" dirty="0">
                <a:solidFill>
                  <a:srgbClr val="303030"/>
                </a:solidFill>
                <a:latin typeface="BIZ UDPゴシック" panose="020B0400000000000000" pitchFamily="50" charset="-128"/>
                <a:ea typeface="BIZ UDPゴシック" panose="020B0400000000000000" pitchFamily="50" charset="-128"/>
              </a:rPr>
              <a:t>40</a:t>
            </a:r>
            <a:r>
              <a:rPr lang="ja-JP" altLang="en-US" sz="2000" dirty="0">
                <a:solidFill>
                  <a:srgbClr val="303030"/>
                </a:solidFill>
                <a:latin typeface="BIZ UDPゴシック" panose="020B0400000000000000" pitchFamily="50" charset="-128"/>
                <a:ea typeface="BIZ UDPゴシック" panose="020B0400000000000000" pitchFamily="50" charset="-128"/>
              </a:rPr>
              <a:t>度ぐらいの熱で思い切りヴィブラートを</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かけて」</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ﾑﾗﾋﾞﾝｽｷｰ</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「いきなり握手するのではなく、まず相手の産毛に触れてから肌に到達する感じで」</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ｸﾗｲﾊﾞｰ</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、「おしゃべりなばあさんが口論している感じで」</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ﾁｪﾘﾋﾞﾀﾞｯｹ</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a:t>
            </a:r>
            <a:endParaRPr lang="ja-JP" altLang="en-US" sz="2000" i="0" dirty="0">
              <a:solidFill>
                <a:srgbClr val="303030"/>
              </a:solidFill>
              <a:effectLst/>
              <a:latin typeface="BIZ UDPゴシック" panose="020B0400000000000000" pitchFamily="50" charset="-128"/>
              <a:ea typeface="BIZ UDPゴシック" panose="020B0400000000000000" pitchFamily="50" charset="-128"/>
            </a:endParaRPr>
          </a:p>
          <a:p>
            <a:pPr>
              <a:lnSpc>
                <a:spcPts val="14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〇音楽文化も言葉で整えられて表現され伝承されていく。</a:t>
            </a:r>
          </a:p>
        </p:txBody>
      </p:sp>
      <p:sp>
        <p:nvSpPr>
          <p:cNvPr id="6" name="正方形/長方形 5">
            <a:extLst>
              <a:ext uri="{FF2B5EF4-FFF2-40B4-BE49-F238E27FC236}">
                <a16:creationId xmlns:a16="http://schemas.microsoft.com/office/drawing/2014/main" id="{6F64D334-4A5C-2AE0-770C-547C20A93813}"/>
              </a:ext>
            </a:extLst>
          </p:cNvPr>
          <p:cNvSpPr/>
          <p:nvPr/>
        </p:nvSpPr>
        <p:spPr>
          <a:xfrm>
            <a:off x="4308952" y="109444"/>
            <a:ext cx="4446741"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音楽と言語 </a:t>
            </a:r>
          </a:p>
        </p:txBody>
      </p:sp>
      <p:sp>
        <p:nvSpPr>
          <p:cNvPr id="2" name="四角形: 角を丸くする 1">
            <a:extLst>
              <a:ext uri="{FF2B5EF4-FFF2-40B4-BE49-F238E27FC236}">
                <a16:creationId xmlns:a16="http://schemas.microsoft.com/office/drawing/2014/main" id="{C1A5BAE3-E129-3651-DA9A-14032EFED9F5}"/>
              </a:ext>
            </a:extLst>
          </p:cNvPr>
          <p:cNvSpPr/>
          <p:nvPr/>
        </p:nvSpPr>
        <p:spPr>
          <a:xfrm>
            <a:off x="137776" y="249382"/>
            <a:ext cx="2391668" cy="581498"/>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言語</a:t>
            </a:r>
          </a:p>
        </p:txBody>
      </p:sp>
      <p:sp>
        <p:nvSpPr>
          <p:cNvPr id="3" name="四角形: 角を丸くする 2">
            <a:extLst>
              <a:ext uri="{FF2B5EF4-FFF2-40B4-BE49-F238E27FC236}">
                <a16:creationId xmlns:a16="http://schemas.microsoft.com/office/drawing/2014/main" id="{5DC75D8B-7E74-88AF-968E-684B553DF523}"/>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4" name="四角形: 角を丸くする 3">
            <a:extLst>
              <a:ext uri="{FF2B5EF4-FFF2-40B4-BE49-F238E27FC236}">
                <a16:creationId xmlns:a16="http://schemas.microsoft.com/office/drawing/2014/main" id="{0151E98C-DF59-4304-4F23-70EA1A6AD677}"/>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
        <p:nvSpPr>
          <p:cNvPr id="8" name="四角形: 角を丸くする 7">
            <a:extLst>
              <a:ext uri="{FF2B5EF4-FFF2-40B4-BE49-F238E27FC236}">
                <a16:creationId xmlns:a16="http://schemas.microsoft.com/office/drawing/2014/main" id="{23038012-E7AE-158D-9E93-7337DB1ADC61}"/>
              </a:ext>
            </a:extLst>
          </p:cNvPr>
          <p:cNvSpPr/>
          <p:nvPr/>
        </p:nvSpPr>
        <p:spPr>
          <a:xfrm>
            <a:off x="190413" y="6462380"/>
            <a:ext cx="702672" cy="1244787"/>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83986248-19AA-046A-916A-C583A378A441}"/>
              </a:ext>
            </a:extLst>
          </p:cNvPr>
          <p:cNvSpPr/>
          <p:nvPr/>
        </p:nvSpPr>
        <p:spPr>
          <a:xfrm>
            <a:off x="190413" y="1757548"/>
            <a:ext cx="702672" cy="457199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1" name="正方形/長方形 10">
            <a:extLst>
              <a:ext uri="{FF2B5EF4-FFF2-40B4-BE49-F238E27FC236}">
                <a16:creationId xmlns:a16="http://schemas.microsoft.com/office/drawing/2014/main" id="{492FB84E-FCF9-C699-E20B-0D7DCF07EBB6}"/>
              </a:ext>
            </a:extLst>
          </p:cNvPr>
          <p:cNvSpPr/>
          <p:nvPr/>
        </p:nvSpPr>
        <p:spPr>
          <a:xfrm>
            <a:off x="999227" y="6460177"/>
            <a:ext cx="11338910" cy="124699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指揮者のリハーサル・ビデオを見て、いかに指揮者が言葉で求める音を表現して</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いるかを理解する。</a:t>
            </a:r>
          </a:p>
        </p:txBody>
      </p:sp>
    </p:spTree>
    <p:extLst>
      <p:ext uri="{BB962C8B-B14F-4D97-AF65-F5344CB8AC3E}">
        <p14:creationId xmlns:p14="http://schemas.microsoft.com/office/powerpoint/2010/main" val="3614643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378830D-A3B4-1E72-D494-DB8859C4EE51}"/>
              </a:ext>
            </a:extLst>
          </p:cNvPr>
          <p:cNvSpPr/>
          <p:nvPr/>
        </p:nvSpPr>
        <p:spPr>
          <a:xfrm>
            <a:off x="999227" y="1757551"/>
            <a:ext cx="11338910" cy="428699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音楽に言葉を添える</a:t>
            </a:r>
            <a:r>
              <a:rPr lang="en-US" altLang="ja-JP" sz="2400" dirty="0">
                <a:solidFill>
                  <a:schemeClr val="tx1"/>
                </a:solidFill>
                <a:latin typeface="BIZ UDPゴシック" panose="020B0400000000000000" pitchFamily="50" charset="-128"/>
                <a:ea typeface="BIZ UDPゴシック" panose="020B0400000000000000" pitchFamily="50" charset="-128"/>
              </a:rPr>
              <a:t>】</a:t>
            </a:r>
            <a:endParaRPr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音楽をただ聴くだけではなく、他の人々と体験を共有し、心を通わせ合うこと、</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コンサート会場での感動はそこから生まれる。「聴くこと」と「語り合うこと」</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が一緒になってこそ音楽の喜び。</a:t>
            </a:r>
          </a:p>
        </p:txBody>
      </p:sp>
      <p:sp>
        <p:nvSpPr>
          <p:cNvPr id="6" name="正方形/長方形 5">
            <a:extLst>
              <a:ext uri="{FF2B5EF4-FFF2-40B4-BE49-F238E27FC236}">
                <a16:creationId xmlns:a16="http://schemas.microsoft.com/office/drawing/2014/main" id="{B2C509F0-EC0A-B322-D52E-228E790DFD38}"/>
              </a:ext>
            </a:extLst>
          </p:cNvPr>
          <p:cNvSpPr/>
          <p:nvPr/>
        </p:nvSpPr>
        <p:spPr>
          <a:xfrm>
            <a:off x="4308952" y="109444"/>
            <a:ext cx="4446741"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音楽と言語 </a:t>
            </a:r>
          </a:p>
        </p:txBody>
      </p:sp>
      <p:sp>
        <p:nvSpPr>
          <p:cNvPr id="7" name="四角形: 角を丸くする 6">
            <a:extLst>
              <a:ext uri="{FF2B5EF4-FFF2-40B4-BE49-F238E27FC236}">
                <a16:creationId xmlns:a16="http://schemas.microsoft.com/office/drawing/2014/main" id="{D8BB1BC6-CCA3-410E-DBC6-3795505B3F5F}"/>
              </a:ext>
            </a:extLst>
          </p:cNvPr>
          <p:cNvSpPr/>
          <p:nvPr/>
        </p:nvSpPr>
        <p:spPr>
          <a:xfrm>
            <a:off x="137776" y="249382"/>
            <a:ext cx="1762275" cy="581498"/>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言語</a:t>
            </a:r>
          </a:p>
        </p:txBody>
      </p:sp>
      <p:sp>
        <p:nvSpPr>
          <p:cNvPr id="8" name="四角形: 角を丸くする 7">
            <a:extLst>
              <a:ext uri="{FF2B5EF4-FFF2-40B4-BE49-F238E27FC236}">
                <a16:creationId xmlns:a16="http://schemas.microsoft.com/office/drawing/2014/main" id="{C0D799B9-8B79-1992-E23D-54BE4D89F011}"/>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9" name="四角形: 角を丸くする 8">
            <a:extLst>
              <a:ext uri="{FF2B5EF4-FFF2-40B4-BE49-F238E27FC236}">
                <a16:creationId xmlns:a16="http://schemas.microsoft.com/office/drawing/2014/main" id="{F3EAEA11-89AA-D130-48C1-A46E4ADC1D6B}"/>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0" name="四角形: 角を丸くする 9">
            <a:extLst>
              <a:ext uri="{FF2B5EF4-FFF2-40B4-BE49-F238E27FC236}">
                <a16:creationId xmlns:a16="http://schemas.microsoft.com/office/drawing/2014/main" id="{FA65BE91-509A-4BE4-8224-97CC248D321C}"/>
              </a:ext>
            </a:extLst>
          </p:cNvPr>
          <p:cNvSpPr/>
          <p:nvPr/>
        </p:nvSpPr>
        <p:spPr>
          <a:xfrm>
            <a:off x="190413" y="6199002"/>
            <a:ext cx="702672" cy="150816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1" name="四角形: 角を丸くする 10">
            <a:extLst>
              <a:ext uri="{FF2B5EF4-FFF2-40B4-BE49-F238E27FC236}">
                <a16:creationId xmlns:a16="http://schemas.microsoft.com/office/drawing/2014/main" id="{2FBF0616-B819-227A-DB1F-BD7D1D617C26}"/>
              </a:ext>
            </a:extLst>
          </p:cNvPr>
          <p:cNvSpPr/>
          <p:nvPr/>
        </p:nvSpPr>
        <p:spPr>
          <a:xfrm>
            <a:off x="190413" y="1757548"/>
            <a:ext cx="702672" cy="428698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2" name="正方形/長方形 11">
            <a:extLst>
              <a:ext uri="{FF2B5EF4-FFF2-40B4-BE49-F238E27FC236}">
                <a16:creationId xmlns:a16="http://schemas.microsoft.com/office/drawing/2014/main" id="{BE9586F2-FE17-61E9-6DF6-CAB9FC069EE5}"/>
              </a:ext>
            </a:extLst>
          </p:cNvPr>
          <p:cNvSpPr/>
          <p:nvPr/>
        </p:nvSpPr>
        <p:spPr>
          <a:xfrm>
            <a:off x="999227" y="6196332"/>
            <a:ext cx="11338910" cy="151083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演奏された音楽に、思い思いの言葉を張り付けてみる。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ただ「良かった」ではなく、どう良かったのか？どう感じたのか？を自分なりの</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言葉にして、語り合う。</a:t>
            </a:r>
          </a:p>
        </p:txBody>
      </p:sp>
    </p:spTree>
    <p:extLst>
      <p:ext uri="{BB962C8B-B14F-4D97-AF65-F5344CB8AC3E}">
        <p14:creationId xmlns:p14="http://schemas.microsoft.com/office/powerpoint/2010/main" val="2948855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4947586-8C6D-8EA0-D563-A069F04E4723}"/>
              </a:ext>
            </a:extLst>
          </p:cNvPr>
          <p:cNvSpPr/>
          <p:nvPr/>
        </p:nvSpPr>
        <p:spPr>
          <a:xfrm>
            <a:off x="1045029" y="1757549"/>
            <a:ext cx="11293108" cy="594962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世界的なＩＴ大学である「マサチューセット工科大学</a:t>
            </a:r>
            <a:r>
              <a:rPr lang="en-US" altLang="ja-JP" sz="2600" b="1" dirty="0">
                <a:solidFill>
                  <a:schemeClr val="accent5">
                    <a:lumMod val="75000"/>
                  </a:schemeClr>
                </a:solidFill>
                <a:latin typeface="BIZ UDPゴシック" panose="020B0400000000000000" pitchFamily="50" charset="-128"/>
                <a:ea typeface="BIZ UDPゴシック" panose="020B0400000000000000" pitchFamily="50" charset="-128"/>
              </a:rPr>
              <a:t>(</a:t>
            </a: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ＭＩＴ</a:t>
            </a:r>
            <a:r>
              <a:rPr lang="en-US" altLang="ja-JP" sz="2600" b="1" dirty="0">
                <a:solidFill>
                  <a:schemeClr val="accent5">
                    <a:lumMod val="75000"/>
                  </a:schemeClr>
                </a:solidFill>
                <a:latin typeface="BIZ UDPゴシック" panose="020B0400000000000000" pitchFamily="50" charset="-128"/>
                <a:ea typeface="BIZ UDPゴシック" panose="020B0400000000000000" pitchFamily="50" charset="-128"/>
              </a:rPr>
              <a:t>)</a:t>
            </a: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」の学生の</a:t>
            </a:r>
          </a:p>
          <a:p>
            <a:pPr>
              <a:defRPr/>
            </a:pP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４割が、６０年の実績がある本格的な音楽プログラム</a:t>
            </a:r>
            <a:r>
              <a:rPr lang="en-US" altLang="ja-JP" sz="2600" b="1" dirty="0">
                <a:solidFill>
                  <a:schemeClr val="accent5">
                    <a:lumMod val="75000"/>
                  </a:schemeClr>
                </a:solidFill>
                <a:latin typeface="BIZ UDPゴシック" panose="020B0400000000000000" pitchFamily="50" charset="-128"/>
                <a:ea typeface="BIZ UDPゴシック" panose="020B0400000000000000" pitchFamily="50" charset="-128"/>
              </a:rPr>
              <a:t>(</a:t>
            </a: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音楽理論・音楽史・</a:t>
            </a:r>
          </a:p>
          <a:p>
            <a:pPr>
              <a:defRPr/>
            </a:pP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鑑賞・作曲・演奏など</a:t>
            </a:r>
            <a:r>
              <a:rPr lang="en-US" altLang="ja-JP" sz="2600" b="1" dirty="0">
                <a:solidFill>
                  <a:schemeClr val="accent5">
                    <a:lumMod val="75000"/>
                  </a:schemeClr>
                </a:solidFill>
                <a:latin typeface="BIZ UDPゴシック" panose="020B0400000000000000" pitchFamily="50" charset="-128"/>
                <a:ea typeface="BIZ UDPゴシック" panose="020B0400000000000000" pitchFamily="50" charset="-128"/>
              </a:rPr>
              <a:t>)</a:t>
            </a: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を受講しているのか？</a:t>
            </a:r>
          </a:p>
          <a:p>
            <a:pPr>
              <a:lnSpc>
                <a:spcPts val="13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①人間性への理解が欠如したままＩＴが進化すると大きな間違いを引き起こす。</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ＡＩの時代がさらに進化する時代だからこそ、人間の欲望・感情・性質などの</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本質を深く理解して開発される必要があり、そのためには音楽を学ぶことが</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適しているとの考え方。</a:t>
            </a:r>
          </a:p>
          <a:p>
            <a:pPr>
              <a:lnSpc>
                <a:spcPts val="1300"/>
              </a:lnSpc>
              <a:defRPr/>
            </a:pPr>
            <a:endParaRPr lang="ja-JP" altLang="en-US" sz="2400" dirty="0">
              <a:solidFill>
                <a:srgbClr val="FF0000"/>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②音楽は音の構造物であり、さらにそれが時間と共に変化し、壮大なストーリー</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を創り上げるもの。音楽を理解し構築する</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音楽理論～作曲</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ことからＩＴの構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築のヒントを得る。</a:t>
            </a:r>
          </a:p>
          <a:p>
            <a:pPr>
              <a:lnSpc>
                <a:spcPts val="9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授業は、徹底して学生に対する問いかけを行い、自ら考えさせる方式。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ＩＴの世界とは異なり、答えは一つではないこと＝多様性を理解させる。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評価の７割がグループ・ワークの成果と大切にされている。</a:t>
            </a:r>
          </a:p>
        </p:txBody>
      </p:sp>
      <p:sp>
        <p:nvSpPr>
          <p:cNvPr id="9" name="四角形: 角を丸くする 8">
            <a:extLst>
              <a:ext uri="{FF2B5EF4-FFF2-40B4-BE49-F238E27FC236}">
                <a16:creationId xmlns:a16="http://schemas.microsoft.com/office/drawing/2014/main" id="{1BAFB370-6A96-6EE4-4D92-0908D3FADA3E}"/>
              </a:ext>
            </a:extLst>
          </p:cNvPr>
          <p:cNvSpPr/>
          <p:nvPr/>
        </p:nvSpPr>
        <p:spPr>
          <a:xfrm>
            <a:off x="137778" y="153688"/>
            <a:ext cx="3567324" cy="617422"/>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テクノロジー</a:t>
            </a:r>
          </a:p>
        </p:txBody>
      </p:sp>
      <p:sp>
        <p:nvSpPr>
          <p:cNvPr id="5" name="正方形/長方形 4">
            <a:extLst>
              <a:ext uri="{FF2B5EF4-FFF2-40B4-BE49-F238E27FC236}">
                <a16:creationId xmlns:a16="http://schemas.microsoft.com/office/drawing/2014/main" id="{5DC27EBC-98A8-9016-D5CC-76FEEC86CE8F}"/>
              </a:ext>
            </a:extLst>
          </p:cNvPr>
          <p:cNvSpPr/>
          <p:nvPr/>
        </p:nvSpPr>
        <p:spPr>
          <a:xfrm>
            <a:off x="3621974" y="110168"/>
            <a:ext cx="7014366"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ＩＴの発展に不可欠な音楽</a:t>
            </a:r>
          </a:p>
        </p:txBody>
      </p:sp>
      <p:sp>
        <p:nvSpPr>
          <p:cNvPr id="6" name="四角形: 角を丸くする 5">
            <a:extLst>
              <a:ext uri="{FF2B5EF4-FFF2-40B4-BE49-F238E27FC236}">
                <a16:creationId xmlns:a16="http://schemas.microsoft.com/office/drawing/2014/main" id="{059F78D2-FA13-F93F-DAE4-DD8452A1FF7E}"/>
              </a:ext>
            </a:extLst>
          </p:cNvPr>
          <p:cNvSpPr/>
          <p:nvPr/>
        </p:nvSpPr>
        <p:spPr>
          <a:xfrm>
            <a:off x="190413" y="1757548"/>
            <a:ext cx="702672" cy="594962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7" name="四角形: 角を丸くする 6">
            <a:extLst>
              <a:ext uri="{FF2B5EF4-FFF2-40B4-BE49-F238E27FC236}">
                <a16:creationId xmlns:a16="http://schemas.microsoft.com/office/drawing/2014/main" id="{F98E8B71-38D2-7AF7-D12B-901AA9DDF042}"/>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8" name="四角形: 角を丸くする 7">
            <a:extLst>
              <a:ext uri="{FF2B5EF4-FFF2-40B4-BE49-F238E27FC236}">
                <a16:creationId xmlns:a16="http://schemas.microsoft.com/office/drawing/2014/main" id="{2EA15594-BA1E-C4AC-C0AC-BB7A64233717}"/>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菅野恵理子氏</a:t>
            </a:r>
          </a:p>
        </p:txBody>
      </p:sp>
    </p:spTree>
    <p:extLst>
      <p:ext uri="{BB962C8B-B14F-4D97-AF65-F5344CB8AC3E}">
        <p14:creationId xmlns:p14="http://schemas.microsoft.com/office/powerpoint/2010/main" val="2951456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037EB4D2-0A5B-CB8E-203B-532AE9896A9A}"/>
              </a:ext>
            </a:extLst>
          </p:cNvPr>
          <p:cNvSpPr/>
          <p:nvPr/>
        </p:nvSpPr>
        <p:spPr>
          <a:xfrm>
            <a:off x="1025592" y="1733797"/>
            <a:ext cx="11312545" cy="597337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ＭＩＴで行われている音楽の授業を再現する</a:t>
            </a: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　①西洋音楽史　</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－革命・戦争の歴史の中で、音楽が果たした役割や音楽が時代の要請に応じて創造</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され変化してきたそのイノベーションの歴史を辿る</a:t>
            </a: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　②音楽理論の学習</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a:t>
            </a:r>
            <a:r>
              <a:rPr lang="ja-JP" altLang="en-US" sz="2200" dirty="0">
                <a:solidFill>
                  <a:srgbClr val="303030"/>
                </a:solidFill>
                <a:latin typeface="BIZ UDPゴシック" panose="020B0400000000000000" pitchFamily="50" charset="-128"/>
                <a:ea typeface="BIZ UDPゴシック" panose="020B0400000000000000" pitchFamily="50" charset="-128"/>
              </a:rPr>
              <a:t>－曲の構造を理解する　交響曲が音の建築物としてどのように構築されているか？</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曲がなぜ美しいと感じるのか、その理由を追求する、ブレークダウンして考</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える批判的思考や問題解決の思考を学ぶ。</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パターンを見つけ、シンプル構造や体験を導き出す</a:t>
            </a:r>
            <a:r>
              <a:rPr lang="ja-JP" altLang="en-US" sz="2400" dirty="0">
                <a:solidFill>
                  <a:srgbClr val="303030"/>
                </a:solidFill>
                <a:latin typeface="BIZ UDPゴシック" panose="020B0400000000000000" pitchFamily="50" charset="-128"/>
                <a:ea typeface="BIZ UDPゴシック" panose="020B0400000000000000" pitchFamily="50" charset="-128"/>
              </a:rPr>
              <a:t>。</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③鑑賞　－コンサートを聴いてレポートを書く　批判的精神を養う</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④アンサンブル－　ソーシャル・トレーニング</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a:t>
            </a:r>
            <a:r>
              <a:rPr lang="ja-JP" altLang="en-US" sz="2200" dirty="0">
                <a:solidFill>
                  <a:srgbClr val="303030"/>
                </a:solidFill>
                <a:latin typeface="BIZ UDPゴシック" panose="020B0400000000000000" pitchFamily="50" charset="-128"/>
                <a:ea typeface="BIZ UDPゴシック" panose="020B0400000000000000" pitchFamily="50" charset="-128"/>
              </a:rPr>
              <a:t>　相手の主張を聴き理解する、折り合いをつける、物事を決めるなど音楽を通</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じた社会体験につながる</a:t>
            </a: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　⑤作曲　－</a:t>
            </a:r>
            <a:r>
              <a:rPr lang="ja-JP" altLang="en-US" sz="2400" dirty="0">
                <a:solidFill>
                  <a:srgbClr val="303030"/>
                </a:solidFill>
                <a:latin typeface="BIZ UDPゴシック" panose="020B0400000000000000" pitchFamily="50" charset="-128"/>
                <a:ea typeface="BIZ UDPゴシック" panose="020B0400000000000000" pitchFamily="50" charset="-128"/>
              </a:rPr>
              <a:t>最終的に曲という構築物を作る。</a:t>
            </a: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　　　　</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弦楽四重奏曲を作曲し、皆で批判し合いと共に、プロに演奏してもらい、</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アドバイスを受ける。</a:t>
            </a:r>
            <a:r>
              <a:rPr lang="ja-JP" altLang="en-US" sz="2200" dirty="0">
                <a:solidFill>
                  <a:srgbClr val="303030"/>
                </a:solidFill>
                <a:latin typeface="BIZ UDPゴシック" panose="020B0400000000000000" pitchFamily="50" charset="-128"/>
                <a:ea typeface="BIZ UDPゴシック" panose="020B0400000000000000" pitchFamily="50" charset="-128"/>
              </a:rPr>
              <a:t>　　　　</a:t>
            </a:r>
            <a:endParaRPr lang="ja-JP" altLang="en-US" sz="2200" i="0" dirty="0">
              <a:solidFill>
                <a:srgbClr val="303030"/>
              </a:solidFill>
              <a:effectLst/>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7E676242-548B-668A-9703-259423BB698F}"/>
              </a:ext>
            </a:extLst>
          </p:cNvPr>
          <p:cNvSpPr/>
          <p:nvPr/>
        </p:nvSpPr>
        <p:spPr>
          <a:xfrm>
            <a:off x="190413" y="1733797"/>
            <a:ext cx="702672" cy="597337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5" name="四角形: 角を丸くする 4">
            <a:extLst>
              <a:ext uri="{FF2B5EF4-FFF2-40B4-BE49-F238E27FC236}">
                <a16:creationId xmlns:a16="http://schemas.microsoft.com/office/drawing/2014/main" id="{78341415-2A7C-3CD4-03B4-1A922A617ABE}"/>
              </a:ext>
            </a:extLst>
          </p:cNvPr>
          <p:cNvSpPr/>
          <p:nvPr/>
        </p:nvSpPr>
        <p:spPr>
          <a:xfrm>
            <a:off x="137776" y="153688"/>
            <a:ext cx="4054213" cy="617422"/>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テクノロジー</a:t>
            </a:r>
          </a:p>
        </p:txBody>
      </p:sp>
      <p:sp>
        <p:nvSpPr>
          <p:cNvPr id="6" name="四角形: 角を丸くする 5">
            <a:extLst>
              <a:ext uri="{FF2B5EF4-FFF2-40B4-BE49-F238E27FC236}">
                <a16:creationId xmlns:a16="http://schemas.microsoft.com/office/drawing/2014/main" id="{3F90D66E-4365-DD13-D57E-4F0714C82DDC}"/>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7" name="四角形: 角を丸くする 6">
            <a:extLst>
              <a:ext uri="{FF2B5EF4-FFF2-40B4-BE49-F238E27FC236}">
                <a16:creationId xmlns:a16="http://schemas.microsoft.com/office/drawing/2014/main" id="{1D3A7E37-C80A-7DAD-789F-7B29FC21DBAF}"/>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菅野恵理子氏</a:t>
            </a:r>
          </a:p>
        </p:txBody>
      </p:sp>
    </p:spTree>
    <p:extLst>
      <p:ext uri="{BB962C8B-B14F-4D97-AF65-F5344CB8AC3E}">
        <p14:creationId xmlns:p14="http://schemas.microsoft.com/office/powerpoint/2010/main" val="1755722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5B2CAFF-F24B-8E27-CD81-801B010140AF}"/>
              </a:ext>
            </a:extLst>
          </p:cNvPr>
          <p:cNvSpPr/>
          <p:nvPr/>
        </p:nvSpPr>
        <p:spPr>
          <a:xfrm>
            <a:off x="1022684" y="1858529"/>
            <a:ext cx="11305450" cy="410603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solidFill>
                  <a:prstClr val="black"/>
                </a:solidFill>
                <a:latin typeface="BIZ UDPゴシック" panose="020B0400000000000000" pitchFamily="50" charset="-128"/>
                <a:ea typeface="BIZ UDPゴシック" panose="020B0400000000000000" pitchFamily="50" charset="-128"/>
              </a:rPr>
              <a:t>ＳＴＥＭ教育に</a:t>
            </a:r>
            <a:r>
              <a:rPr lang="en-US" altLang="ja-JP" sz="2400" dirty="0">
                <a:solidFill>
                  <a:prstClr val="black"/>
                </a:solidFill>
                <a:latin typeface="BIZ UDPゴシック" panose="020B0400000000000000" pitchFamily="50" charset="-128"/>
                <a:ea typeface="BIZ UDPゴシック" panose="020B0400000000000000" pitchFamily="50" charset="-128"/>
              </a:rPr>
              <a:t>Art</a:t>
            </a:r>
            <a:r>
              <a:rPr lang="ja-JP" altLang="en-US" sz="2400" dirty="0">
                <a:solidFill>
                  <a:prstClr val="black"/>
                </a:solidFill>
                <a:latin typeface="BIZ UDPゴシック" panose="020B0400000000000000" pitchFamily="50" charset="-128"/>
                <a:ea typeface="BIZ UDPゴシック" panose="020B0400000000000000" pitchFamily="50" charset="-128"/>
              </a:rPr>
              <a:t>が加えられ、ＳＴＥＡＭ教育となったことに象徴されるように、</a:t>
            </a:r>
          </a:p>
          <a:p>
            <a:r>
              <a:rPr lang="ja-JP" altLang="en-US" sz="2400" dirty="0">
                <a:solidFill>
                  <a:prstClr val="black"/>
                </a:solidFill>
                <a:latin typeface="BIZ UDPゴシック" panose="020B0400000000000000" pitchFamily="50" charset="-128"/>
                <a:ea typeface="BIZ UDPゴシック" panose="020B0400000000000000" pitchFamily="50" charset="-128"/>
              </a:rPr>
              <a:t>世界中でＡｒｔ</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芸術</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の持つ力がイノベーションに必要だと認識されている。</a:t>
            </a:r>
          </a:p>
          <a:p>
            <a:r>
              <a:rPr lang="ja-JP" altLang="en-US" sz="2400" dirty="0">
                <a:solidFill>
                  <a:prstClr val="black"/>
                </a:solidFill>
                <a:latin typeface="BIZ UDPゴシック" panose="020B0400000000000000" pitchFamily="50" charset="-128"/>
                <a:ea typeface="BIZ UDPゴシック" panose="020B0400000000000000" pitchFamily="50" charset="-128"/>
              </a:rPr>
              <a:t>その中でも音楽の果たす役割・効果は大きい。</a:t>
            </a:r>
          </a:p>
          <a:p>
            <a:pPr>
              <a:lnSpc>
                <a:spcPts val="1200"/>
              </a:lnSpc>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r>
              <a:rPr lang="ja-JP" altLang="en-US" sz="2400" dirty="0">
                <a:solidFill>
                  <a:schemeClr val="tx1"/>
                </a:solidFill>
                <a:latin typeface="BIZ UDPゴシック" panose="020B0400000000000000" pitchFamily="50" charset="-128"/>
                <a:ea typeface="BIZ UDPゴシック" panose="020B0400000000000000" pitchFamily="50" charset="-128"/>
              </a:rPr>
              <a:t>〇クラシック音楽におけるＡＩの創造性とは？ＡＩによる作曲について</a:t>
            </a:r>
          </a:p>
          <a:p>
            <a:r>
              <a:rPr lang="ja-JP" altLang="en-US" sz="2400" dirty="0">
                <a:solidFill>
                  <a:prstClr val="black"/>
                </a:solidFill>
                <a:latin typeface="BIZ UDPゴシック" panose="020B0400000000000000" pitchFamily="50" charset="-128"/>
                <a:ea typeface="BIZ UDPゴシック" panose="020B0400000000000000" pitchFamily="50" charset="-128"/>
              </a:rPr>
              <a:t>〇ＡＩが若者を音楽の扉に導くことができるか？</a:t>
            </a:r>
          </a:p>
          <a:p>
            <a:endParaRPr lang="ja-JP" altLang="en-US" sz="2400" dirty="0">
              <a:solidFill>
                <a:prstClr val="black"/>
              </a:solidFill>
              <a:latin typeface="BIZ UDPゴシック" panose="020B0400000000000000" pitchFamily="50" charset="-128"/>
              <a:ea typeface="BIZ UDPゴシック" panose="020B0400000000000000" pitchFamily="50" charset="-128"/>
            </a:endParaRPr>
          </a:p>
          <a:p>
            <a:endParaRPr lang="ja-JP" altLang="en-US" sz="2400" dirty="0">
              <a:solidFill>
                <a:prstClr val="black"/>
              </a:solidFill>
              <a:latin typeface="BIZ UDPゴシック" panose="020B0400000000000000" pitchFamily="50" charset="-128"/>
              <a:ea typeface="BIZ UDPゴシック" panose="020B0400000000000000" pitchFamily="50" charset="-128"/>
            </a:endParaRPr>
          </a:p>
          <a:p>
            <a:endParaRPr lang="ja-JP" altLang="en-US" sz="2400" dirty="0">
              <a:solidFill>
                <a:prstClr val="black"/>
              </a:solidFill>
              <a:latin typeface="BIZ UDPゴシック" panose="020B0400000000000000" pitchFamily="50" charset="-128"/>
              <a:ea typeface="BIZ UDPゴシック" panose="020B0400000000000000" pitchFamily="50" charset="-128"/>
            </a:endParaRPr>
          </a:p>
          <a:p>
            <a:endParaRPr lang="ja-JP" altLang="en-US" sz="2400" dirty="0">
              <a:solidFill>
                <a:prstClr val="black"/>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29C819B7-A6C9-B8BF-8F57-3A0662797F0C}"/>
              </a:ext>
            </a:extLst>
          </p:cNvPr>
          <p:cNvSpPr/>
          <p:nvPr/>
        </p:nvSpPr>
        <p:spPr>
          <a:xfrm>
            <a:off x="2492680" y="109444"/>
            <a:ext cx="7540668"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音楽とＡＩ</a:t>
            </a:r>
          </a:p>
        </p:txBody>
      </p:sp>
      <p:sp>
        <p:nvSpPr>
          <p:cNvPr id="8" name="正方形/長方形 7">
            <a:extLst>
              <a:ext uri="{FF2B5EF4-FFF2-40B4-BE49-F238E27FC236}">
                <a16:creationId xmlns:a16="http://schemas.microsoft.com/office/drawing/2014/main" id="{4E665C86-A2F3-E6A2-39F4-2AE32650426D}"/>
              </a:ext>
            </a:extLst>
          </p:cNvPr>
          <p:cNvSpPr/>
          <p:nvPr/>
        </p:nvSpPr>
        <p:spPr>
          <a:xfrm>
            <a:off x="1022685" y="6098020"/>
            <a:ext cx="11305450" cy="155538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〇ＡＩが作った曲に創造性・革新性はあるのか？</a:t>
            </a:r>
          </a:p>
          <a:p>
            <a:pPr>
              <a:defRPr/>
            </a:pPr>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a:t>
            </a:r>
            <a:r>
              <a:rPr lang="ja-JP" altLang="en-US" sz="2400" dirty="0">
                <a:solidFill>
                  <a:schemeClr val="tx1"/>
                </a:solidFill>
                <a:latin typeface="BIZ UDPゴシック" panose="020B0400000000000000" pitchFamily="50" charset="-128"/>
                <a:ea typeface="BIZ UDPゴシック" panose="020B0400000000000000" pitchFamily="50" charset="-128"/>
              </a:rPr>
              <a:t>ＡＩが作曲しロボットが演奏を始める時代、４００年のクラシック音楽の歴史</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にこれからＡＩは何をを残すのか？</a:t>
            </a:r>
            <a:endParaRPr lang="ja-JP" altLang="en-US" sz="2400" i="0" dirty="0">
              <a:solidFill>
                <a:srgbClr val="303030"/>
              </a:solidFill>
              <a:effectLst/>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C4B75608-C31B-C125-5F33-86B9518EF22E}"/>
              </a:ext>
            </a:extLst>
          </p:cNvPr>
          <p:cNvSpPr/>
          <p:nvPr/>
        </p:nvSpPr>
        <p:spPr>
          <a:xfrm>
            <a:off x="137777" y="278097"/>
            <a:ext cx="2846055" cy="624853"/>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テクノロジー</a:t>
            </a:r>
          </a:p>
        </p:txBody>
      </p:sp>
      <p:sp>
        <p:nvSpPr>
          <p:cNvPr id="3" name="四角形: 角を丸くする 2">
            <a:extLst>
              <a:ext uri="{FF2B5EF4-FFF2-40B4-BE49-F238E27FC236}">
                <a16:creationId xmlns:a16="http://schemas.microsoft.com/office/drawing/2014/main" id="{CE374D06-F80B-BFE8-21DF-5B54DE80845B}"/>
              </a:ext>
            </a:extLst>
          </p:cNvPr>
          <p:cNvSpPr/>
          <p:nvPr/>
        </p:nvSpPr>
        <p:spPr>
          <a:xfrm>
            <a:off x="190413" y="1858530"/>
            <a:ext cx="702672" cy="4106032"/>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学ぶ</a:t>
            </a:r>
          </a:p>
        </p:txBody>
      </p:sp>
      <p:sp>
        <p:nvSpPr>
          <p:cNvPr id="4" name="四角形: 角を丸くする 3">
            <a:extLst>
              <a:ext uri="{FF2B5EF4-FFF2-40B4-BE49-F238E27FC236}">
                <a16:creationId xmlns:a16="http://schemas.microsoft.com/office/drawing/2014/main" id="{E26648DB-6E86-7F26-DC78-80FB10BCAB6F}"/>
              </a:ext>
            </a:extLst>
          </p:cNvPr>
          <p:cNvSpPr/>
          <p:nvPr/>
        </p:nvSpPr>
        <p:spPr>
          <a:xfrm>
            <a:off x="190413" y="6095434"/>
            <a:ext cx="702672" cy="1557967"/>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8F348F58-228E-EF91-DB6B-9A55756551F9}"/>
              </a:ext>
            </a:extLst>
          </p:cNvPr>
          <p:cNvSpPr/>
          <p:nvPr/>
        </p:nvSpPr>
        <p:spPr>
          <a:xfrm>
            <a:off x="192192" y="1110237"/>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18111337-2EF6-C46E-723D-2F00D9BF4FF1}"/>
              </a:ext>
            </a:extLst>
          </p:cNvPr>
          <p:cNvSpPr/>
          <p:nvPr/>
        </p:nvSpPr>
        <p:spPr>
          <a:xfrm>
            <a:off x="2243936" y="1113070"/>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大黒達也氏</a:t>
            </a:r>
          </a:p>
        </p:txBody>
      </p:sp>
    </p:spTree>
    <p:extLst>
      <p:ext uri="{BB962C8B-B14F-4D97-AF65-F5344CB8AC3E}">
        <p14:creationId xmlns:p14="http://schemas.microsoft.com/office/powerpoint/2010/main" val="1265205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95696B7-AECC-427C-F79A-DD7F503778A1}"/>
              </a:ext>
            </a:extLst>
          </p:cNvPr>
          <p:cNvSpPr/>
          <p:nvPr/>
        </p:nvSpPr>
        <p:spPr>
          <a:xfrm>
            <a:off x="985723" y="1858529"/>
            <a:ext cx="11352414" cy="423949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音楽に限らず、人としてのあらゆる進歩は、「伝承」と「守破離」の歴史の財産。</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師匠から学んだ基本を大切にしながら、様々な人々から学び、師の教えを越えて</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自らの型・個性を確立することが必要である。</a:t>
            </a:r>
          </a:p>
          <a:p>
            <a:pPr>
              <a:lnSpc>
                <a:spcPts val="10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生徒を守破離に導くために。。。</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①演奏技術のみならず</a:t>
            </a:r>
            <a:r>
              <a:rPr lang="ja-JP" altLang="en-US" sz="2200" dirty="0">
                <a:solidFill>
                  <a:prstClr val="black"/>
                </a:solidFill>
                <a:latin typeface="BIZ UDPゴシック" panose="020B0400000000000000" pitchFamily="50" charset="-128"/>
                <a:ea typeface="BIZ UDPゴシック" panose="020B0400000000000000" pitchFamily="50" charset="-128"/>
              </a:rPr>
              <a:t>作曲家が作曲した背景や曲に込めた想い、様々な指揮者や演奏</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家の曲に対する解釈や想いなどの「叡智」を伝承する。</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②欠点を克服させるのではなく気付かせることで十分、それより長所を伸ばすことの方</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が大事。そして生徒に必要なものを先に置いておいて、どこかで躓いた時に置いた物</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に気付けるようにしてあげる。</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③音楽教育は鍛錬でも正しいことを教える場ではない。自らが考え、想像し、自分なり</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の解釈・答えを導き出すことを指導する場である。</a:t>
            </a:r>
            <a:endParaRPr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1821EF0D-68B2-193D-226A-9938CE4D39D1}"/>
              </a:ext>
            </a:extLst>
          </p:cNvPr>
          <p:cNvSpPr/>
          <p:nvPr/>
        </p:nvSpPr>
        <p:spPr>
          <a:xfrm>
            <a:off x="3250503" y="250560"/>
            <a:ext cx="6027543"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音楽の伝承と守破離</a:t>
            </a:r>
          </a:p>
        </p:txBody>
      </p:sp>
      <p:sp>
        <p:nvSpPr>
          <p:cNvPr id="8" name="正方形/長方形 7">
            <a:extLst>
              <a:ext uri="{FF2B5EF4-FFF2-40B4-BE49-F238E27FC236}">
                <a16:creationId xmlns:a16="http://schemas.microsoft.com/office/drawing/2014/main" id="{AE924784-6F5B-80E0-EFE0-55E39F02F8E9}"/>
              </a:ext>
            </a:extLst>
          </p:cNvPr>
          <p:cNvSpPr/>
          <p:nvPr/>
        </p:nvSpPr>
        <p:spPr>
          <a:xfrm>
            <a:off x="997528" y="6215631"/>
            <a:ext cx="11340610" cy="12559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a:t>
            </a:r>
            <a:r>
              <a:rPr lang="ja-JP" altLang="en-US" sz="2400" dirty="0">
                <a:solidFill>
                  <a:schemeClr val="tx1"/>
                </a:solidFill>
                <a:latin typeface="BIZ UDPゴシック" panose="020B0400000000000000" pitchFamily="50" charset="-128"/>
                <a:ea typeface="BIZ UDPゴシック" panose="020B0400000000000000" pitchFamily="50" charset="-128"/>
              </a:rPr>
              <a:t>楽譜に書かれていることを教科書通りでない解釈をしたり、楽譜に書かれて</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いない</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作曲家のこと</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ことを想像して、それを様々な技法を使って表現する</a:t>
            </a:r>
            <a:endParaRPr lang="ja-JP" altLang="en-US" sz="2400" i="0" dirty="0">
              <a:solidFill>
                <a:srgbClr val="303030"/>
              </a:solidFill>
              <a:effectLst/>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A9666F45-3ECD-E520-7633-90A262228BC7}"/>
              </a:ext>
            </a:extLst>
          </p:cNvPr>
          <p:cNvSpPr/>
          <p:nvPr/>
        </p:nvSpPr>
        <p:spPr>
          <a:xfrm>
            <a:off x="137777" y="285529"/>
            <a:ext cx="2106160" cy="61742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教育学</a:t>
            </a:r>
          </a:p>
        </p:txBody>
      </p:sp>
      <p:sp>
        <p:nvSpPr>
          <p:cNvPr id="3" name="四角形: 角を丸くする 2">
            <a:extLst>
              <a:ext uri="{FF2B5EF4-FFF2-40B4-BE49-F238E27FC236}">
                <a16:creationId xmlns:a16="http://schemas.microsoft.com/office/drawing/2014/main" id="{91388279-6B81-519E-ED12-F6E1FBF3F401}"/>
              </a:ext>
            </a:extLst>
          </p:cNvPr>
          <p:cNvSpPr/>
          <p:nvPr/>
        </p:nvSpPr>
        <p:spPr>
          <a:xfrm>
            <a:off x="190413" y="1858529"/>
            <a:ext cx="702672" cy="423949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学ぶ</a:t>
            </a:r>
          </a:p>
        </p:txBody>
      </p:sp>
      <p:sp>
        <p:nvSpPr>
          <p:cNvPr id="4" name="四角形: 角を丸くする 3">
            <a:extLst>
              <a:ext uri="{FF2B5EF4-FFF2-40B4-BE49-F238E27FC236}">
                <a16:creationId xmlns:a16="http://schemas.microsoft.com/office/drawing/2014/main" id="{5AEEAC8B-1BF2-077A-A2B6-13D02532BB82}"/>
              </a:ext>
            </a:extLst>
          </p:cNvPr>
          <p:cNvSpPr/>
          <p:nvPr/>
        </p:nvSpPr>
        <p:spPr>
          <a:xfrm>
            <a:off x="190413" y="6215631"/>
            <a:ext cx="702672" cy="125598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FF8A2216-ED60-E19B-A776-2B6BDFEF39A3}"/>
              </a:ext>
            </a:extLst>
          </p:cNvPr>
          <p:cNvSpPr/>
          <p:nvPr/>
        </p:nvSpPr>
        <p:spPr>
          <a:xfrm>
            <a:off x="192192" y="1110237"/>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7E93EA47-D807-EB77-71E0-FB95F6B3C564}"/>
              </a:ext>
            </a:extLst>
          </p:cNvPr>
          <p:cNvSpPr/>
          <p:nvPr/>
        </p:nvSpPr>
        <p:spPr>
          <a:xfrm>
            <a:off x="2243936" y="1113070"/>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篠崎史紀氏</a:t>
            </a:r>
          </a:p>
        </p:txBody>
      </p:sp>
    </p:spTree>
    <p:extLst>
      <p:ext uri="{BB962C8B-B14F-4D97-AF65-F5344CB8AC3E}">
        <p14:creationId xmlns:p14="http://schemas.microsoft.com/office/powerpoint/2010/main" val="59228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B83DA57-F480-7A18-A9AC-DD6A9262D686}"/>
              </a:ext>
            </a:extLst>
          </p:cNvPr>
          <p:cNvSpPr/>
          <p:nvPr/>
        </p:nvSpPr>
        <p:spPr>
          <a:xfrm>
            <a:off x="985652" y="1698171"/>
            <a:ext cx="11352485" cy="49995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〇音楽を感じるとは、人間が脳の中でそれぞれの音楽を創ること。</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音楽は、外界では気体分子の振動に過ぎず、</a:t>
            </a:r>
            <a:r>
              <a:rPr lang="ja-JP" altLang="en-US" sz="2400" dirty="0">
                <a:solidFill>
                  <a:srgbClr val="FF0000"/>
                </a:solidFill>
                <a:latin typeface="BIZ UDPゴシック" panose="020B0400000000000000" pitchFamily="50" charset="-128"/>
                <a:ea typeface="BIZ UDPゴシック" panose="020B0400000000000000" pitchFamily="50" charset="-128"/>
              </a:rPr>
              <a:t>人間は鼓膜を通じて脳の中で</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音楽を“創造”している。</a:t>
            </a:r>
          </a:p>
          <a:p>
            <a:pPr>
              <a:lnSpc>
                <a:spcPts val="9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〇人は音楽を大脳皮質で知覚・認知し、そこから情報は「大脳辺縁系」に伝わる。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そこは情動</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楽しむ、喜ぶなど</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を起こす場所であり、記憶、本能行動、動機付</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け、自律神経調節など多彩な機能にも関係する。だから、音楽を聴くと、感動</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したり、悲しい記憶を思い出したり、様々な情動が起きる。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「音楽体験において、人はあらかじめ自分の中にあるものを再認識してい</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るだけなのだ」</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ドイツの音楽評論家パウル・ベッカー</a:t>
            </a:r>
            <a:r>
              <a:rPr lang="en-US" altLang="ja-JP" sz="2200" dirty="0">
                <a:solidFill>
                  <a:schemeClr val="tx1"/>
                </a:solidFill>
                <a:latin typeface="BIZ UDPゴシック" panose="020B0400000000000000" pitchFamily="50" charset="-128"/>
                <a:ea typeface="BIZ UDPゴシック" panose="020B0400000000000000" pitchFamily="50" charset="-128"/>
              </a:rPr>
              <a:t>)</a:t>
            </a: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a:lnSpc>
                <a:spcPts val="12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〇個人の経験や思い出や遺伝により音楽を聴いて浮かぶ情景や感情はそれぞ</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れに異なっているため、音楽は多様なものであり、だから音楽に正解という</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ものはない。</a:t>
            </a:r>
          </a:p>
        </p:txBody>
      </p:sp>
      <p:sp>
        <p:nvSpPr>
          <p:cNvPr id="6" name="正方形/長方形 5">
            <a:extLst>
              <a:ext uri="{FF2B5EF4-FFF2-40B4-BE49-F238E27FC236}">
                <a16:creationId xmlns:a16="http://schemas.microsoft.com/office/drawing/2014/main" id="{F29E3C15-BD63-32C7-700B-5C6633D6CC24}"/>
              </a:ext>
            </a:extLst>
          </p:cNvPr>
          <p:cNvSpPr/>
          <p:nvPr/>
        </p:nvSpPr>
        <p:spPr>
          <a:xfrm>
            <a:off x="3852394" y="133508"/>
            <a:ext cx="4823756"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Ⅰ</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15" name="四角形: 角を丸くする 14">
            <a:extLst>
              <a:ext uri="{FF2B5EF4-FFF2-40B4-BE49-F238E27FC236}">
                <a16:creationId xmlns:a16="http://schemas.microsoft.com/office/drawing/2014/main" id="{88EB4E71-50CB-E77E-6AB5-E71BA4BA3EA0}"/>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脳科学</a:t>
            </a:r>
          </a:p>
        </p:txBody>
      </p:sp>
      <p:sp>
        <p:nvSpPr>
          <p:cNvPr id="2" name="四角形: 角を丸くする 1">
            <a:extLst>
              <a:ext uri="{FF2B5EF4-FFF2-40B4-BE49-F238E27FC236}">
                <a16:creationId xmlns:a16="http://schemas.microsoft.com/office/drawing/2014/main" id="{90947205-C39A-F03A-BF2F-4295D3AFC633}"/>
              </a:ext>
            </a:extLst>
          </p:cNvPr>
          <p:cNvSpPr/>
          <p:nvPr/>
        </p:nvSpPr>
        <p:spPr>
          <a:xfrm>
            <a:off x="137776" y="1015816"/>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3" name="四角形: 角を丸くする 2">
            <a:extLst>
              <a:ext uri="{FF2B5EF4-FFF2-40B4-BE49-F238E27FC236}">
                <a16:creationId xmlns:a16="http://schemas.microsoft.com/office/drawing/2014/main" id="{10F79B1F-D11C-FC0D-D8E4-17715AF7738E}"/>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a:solidFill>
                  <a:schemeClr val="tx1"/>
                </a:solidFill>
                <a:latin typeface="BIZ UDPゴシック" panose="020B0400000000000000" pitchFamily="50" charset="-128"/>
                <a:ea typeface="BIZ UDPゴシック" panose="020B0400000000000000" pitchFamily="50" charset="-128"/>
              </a:rPr>
              <a:t>大黒達也氏</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4" name="四角形: 角を丸くする 3">
            <a:extLst>
              <a:ext uri="{FF2B5EF4-FFF2-40B4-BE49-F238E27FC236}">
                <a16:creationId xmlns:a16="http://schemas.microsoft.com/office/drawing/2014/main" id="{CACBC147-DA84-E68E-D427-21EB0017DDCF}"/>
              </a:ext>
            </a:extLst>
          </p:cNvPr>
          <p:cNvSpPr/>
          <p:nvPr/>
        </p:nvSpPr>
        <p:spPr>
          <a:xfrm>
            <a:off x="190413" y="1698170"/>
            <a:ext cx="702672" cy="499951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8" name="四角形: 角を丸くする 7">
            <a:extLst>
              <a:ext uri="{FF2B5EF4-FFF2-40B4-BE49-F238E27FC236}">
                <a16:creationId xmlns:a16="http://schemas.microsoft.com/office/drawing/2014/main" id="{FB636E2A-34A9-11BF-CF73-DD43E3680FB4}"/>
              </a:ext>
            </a:extLst>
          </p:cNvPr>
          <p:cNvSpPr/>
          <p:nvPr/>
        </p:nvSpPr>
        <p:spPr>
          <a:xfrm>
            <a:off x="190413" y="6823249"/>
            <a:ext cx="702672" cy="895028"/>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solidFill>
                  <a:schemeClr val="tx1"/>
                </a:solidFill>
                <a:latin typeface="BIZ UDPゴシック" panose="020B0400000000000000" pitchFamily="50" charset="-128"/>
                <a:ea typeface="BIZ UDPゴシック" panose="020B0400000000000000" pitchFamily="50" charset="-128"/>
              </a:rPr>
              <a:t>ワ│ク</a:t>
            </a:r>
          </a:p>
        </p:txBody>
      </p:sp>
      <p:sp>
        <p:nvSpPr>
          <p:cNvPr id="9" name="正方形/長方形 8">
            <a:extLst>
              <a:ext uri="{FF2B5EF4-FFF2-40B4-BE49-F238E27FC236}">
                <a16:creationId xmlns:a16="http://schemas.microsoft.com/office/drawing/2014/main" id="{F3499EF1-47A1-4E35-8860-3415E5437695}"/>
              </a:ext>
            </a:extLst>
          </p:cNvPr>
          <p:cNvSpPr/>
          <p:nvPr/>
        </p:nvSpPr>
        <p:spPr>
          <a:xfrm>
            <a:off x="985652" y="6813381"/>
            <a:ext cx="11352485" cy="87910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演奏された</a:t>
            </a:r>
            <a:r>
              <a:rPr lang="ja-JP" altLang="en-US" sz="2400" dirty="0">
                <a:solidFill>
                  <a:schemeClr val="tx1"/>
                </a:solidFill>
                <a:latin typeface="BIZ UDPゴシック" panose="020B0400000000000000" pitchFamily="50" charset="-128"/>
                <a:ea typeface="BIZ UDPゴシック" panose="020B0400000000000000" pitchFamily="50" charset="-128"/>
              </a:rPr>
              <a:t>曲を聴いて、どのような情景を感じ思い出したか、どのような感情が</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生まれたかを語る➡同じ曲でも聴く人の経験などに応じて異なることを理解する</a:t>
            </a:r>
          </a:p>
        </p:txBody>
      </p:sp>
    </p:spTree>
    <p:extLst>
      <p:ext uri="{BB962C8B-B14F-4D97-AF65-F5344CB8AC3E}">
        <p14:creationId xmlns:p14="http://schemas.microsoft.com/office/powerpoint/2010/main" val="438556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390AEF1A-74BC-4218-00C9-5773200D1704}"/>
              </a:ext>
            </a:extLst>
          </p:cNvPr>
          <p:cNvSpPr/>
          <p:nvPr/>
        </p:nvSpPr>
        <p:spPr>
          <a:xfrm>
            <a:off x="3854802" y="85388"/>
            <a:ext cx="4818948"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Ⅱ</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1806DFE2-DADA-CAC2-3DDB-10111F339045}"/>
              </a:ext>
            </a:extLst>
          </p:cNvPr>
          <p:cNvSpPr/>
          <p:nvPr/>
        </p:nvSpPr>
        <p:spPr>
          <a:xfrm>
            <a:off x="1021278" y="1639363"/>
            <a:ext cx="11316859" cy="270346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kumimoji="1" lang="ja-JP" altLang="en-US" sz="2400" dirty="0">
                <a:solidFill>
                  <a:schemeClr val="tx1"/>
                </a:solidFill>
                <a:latin typeface="BIZ UDPゴシック" panose="020B0400000000000000" pitchFamily="50" charset="-128"/>
                <a:ea typeface="BIZ UDPゴシック" panose="020B0400000000000000" pitchFamily="50" charset="-128"/>
              </a:rPr>
              <a:t>曲を聴いて感じた感情や色について、何故そう感じたかを考えてみる。</a:t>
            </a:r>
          </a:p>
          <a:p>
            <a:pPr>
              <a:defRPr/>
            </a:pPr>
            <a:r>
              <a:rPr kumimoji="1" lang="ja-JP" altLang="en-US" sz="2400" dirty="0">
                <a:solidFill>
                  <a:schemeClr val="tx1"/>
                </a:solidFill>
                <a:latin typeface="BIZ UDPゴシック" panose="020B0400000000000000" pitchFamily="50" charset="-128"/>
                <a:ea typeface="BIZ UDPゴシック" panose="020B0400000000000000" pitchFamily="50" charset="-128"/>
              </a:rPr>
              <a:t>何故美しいのか、楽しいのか、悲しいのか、不安を感じるのか？</a:t>
            </a:r>
            <a:endParaRPr lang="ja-JP" altLang="en-US" sz="2400" dirty="0">
              <a:solidFill>
                <a:srgbClr val="FF0000"/>
              </a:solidFill>
              <a:latin typeface="BIZ UDPゴシック" panose="020B0400000000000000" pitchFamily="50" charset="-128"/>
              <a:ea typeface="BIZ UDPゴシック" panose="020B0400000000000000" pitchFamily="50" charset="-128"/>
            </a:endParaRPr>
          </a:p>
          <a:p>
            <a:pPr>
              <a:lnSpc>
                <a:spcPts val="9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〇長調の曲、短調の曲</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〇上昇する音階</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〇下降する音階</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〇２拍子、３拍子</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〇弦楽器のトレモロ</a:t>
            </a:r>
          </a:p>
        </p:txBody>
      </p:sp>
      <p:sp>
        <p:nvSpPr>
          <p:cNvPr id="3" name="四角形: 角を丸くする 2">
            <a:extLst>
              <a:ext uri="{FF2B5EF4-FFF2-40B4-BE49-F238E27FC236}">
                <a16:creationId xmlns:a16="http://schemas.microsoft.com/office/drawing/2014/main" id="{C65FAF24-49D0-2F60-8EB8-9C3A66A29E54}"/>
              </a:ext>
            </a:extLst>
          </p:cNvPr>
          <p:cNvSpPr/>
          <p:nvPr/>
        </p:nvSpPr>
        <p:spPr>
          <a:xfrm>
            <a:off x="190413" y="1639364"/>
            <a:ext cx="702672" cy="271383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BIZ UDPゴシック" panose="020B0400000000000000" pitchFamily="50" charset="-128"/>
                <a:ea typeface="BIZ UDPゴシック" panose="020B0400000000000000" pitchFamily="50" charset="-128"/>
              </a:rPr>
              <a:t>学び</a:t>
            </a:r>
          </a:p>
        </p:txBody>
      </p:sp>
      <p:sp>
        <p:nvSpPr>
          <p:cNvPr id="4" name="正方形/長方形 3">
            <a:extLst>
              <a:ext uri="{FF2B5EF4-FFF2-40B4-BE49-F238E27FC236}">
                <a16:creationId xmlns:a16="http://schemas.microsoft.com/office/drawing/2014/main" id="{14B58534-7C44-C394-2D8B-FA50352E334A}"/>
              </a:ext>
            </a:extLst>
          </p:cNvPr>
          <p:cNvSpPr/>
          <p:nvPr/>
        </p:nvSpPr>
        <p:spPr>
          <a:xfrm>
            <a:off x="1021278" y="5177642"/>
            <a:ext cx="11316859" cy="261195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音楽は様々な手法を駆使して言葉にはできない表現を生み出すことができる　</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〇長調の曲・・・明るい、短調の曲・・・暗い、悲しい</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〇上昇する半音階・・・切ない気分</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ワーグナー「ﾄﾘｽﾀﾝとｲｿﾞﾙﾃﾞ」</a:t>
            </a:r>
            <a:r>
              <a:rPr lang="en-US" altLang="ja-JP" sz="2200" dirty="0">
                <a:solidFill>
                  <a:schemeClr val="tx1"/>
                </a:solidFill>
                <a:latin typeface="BIZ UDPゴシック" panose="020B0400000000000000" pitchFamily="50" charset="-128"/>
                <a:ea typeface="BIZ UDPゴシック" panose="020B0400000000000000" pitchFamily="50" charset="-128"/>
              </a:rPr>
              <a:t>)</a:t>
            </a: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〇上昇する全音階・・・昇天する感覚</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モーツァルト「レクイエム」</a:t>
            </a:r>
            <a:r>
              <a:rPr lang="en-US" altLang="ja-JP" sz="2200" dirty="0">
                <a:solidFill>
                  <a:schemeClr val="tx1"/>
                </a:solidFill>
                <a:latin typeface="BIZ UDPゴシック" panose="020B0400000000000000" pitchFamily="50" charset="-128"/>
                <a:ea typeface="BIZ UDPゴシック" panose="020B0400000000000000" pitchFamily="50" charset="-128"/>
              </a:rPr>
              <a:t>)</a:t>
            </a: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〇下降半音階・・・不安・死の予感</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〇２拍子・・・行進、３拍子・・・踊り　</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〇弦楽器のトレモロ・・・不安・興奮</a:t>
            </a:r>
          </a:p>
        </p:txBody>
      </p:sp>
      <p:sp>
        <p:nvSpPr>
          <p:cNvPr id="5" name="四角形: 角を丸くする 4">
            <a:extLst>
              <a:ext uri="{FF2B5EF4-FFF2-40B4-BE49-F238E27FC236}">
                <a16:creationId xmlns:a16="http://schemas.microsoft.com/office/drawing/2014/main" id="{5FE7DA7F-92DD-7F16-D12F-15748F46C089}"/>
              </a:ext>
            </a:extLst>
          </p:cNvPr>
          <p:cNvSpPr/>
          <p:nvPr/>
        </p:nvSpPr>
        <p:spPr>
          <a:xfrm>
            <a:off x="190413" y="5180893"/>
            <a:ext cx="702672" cy="262197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BIZ UDPゴシック" panose="020B0400000000000000" pitchFamily="50" charset="-128"/>
                <a:ea typeface="BIZ UDPゴシック" panose="020B0400000000000000" pitchFamily="50" charset="-128"/>
              </a:rPr>
              <a:t>ワ│ク</a:t>
            </a:r>
          </a:p>
        </p:txBody>
      </p:sp>
      <p:sp>
        <p:nvSpPr>
          <p:cNvPr id="7" name="正方形/長方形 6">
            <a:extLst>
              <a:ext uri="{FF2B5EF4-FFF2-40B4-BE49-F238E27FC236}">
                <a16:creationId xmlns:a16="http://schemas.microsoft.com/office/drawing/2014/main" id="{D78D529E-3684-5E7D-03E7-ACC323AE874C}"/>
              </a:ext>
            </a:extLst>
          </p:cNvPr>
          <p:cNvSpPr/>
          <p:nvPr/>
        </p:nvSpPr>
        <p:spPr>
          <a:xfrm>
            <a:off x="1021278" y="4431919"/>
            <a:ext cx="11316859" cy="65730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「学び」で示された動きが示される曲を演奏</a:t>
            </a:r>
          </a:p>
        </p:txBody>
      </p:sp>
      <p:sp>
        <p:nvSpPr>
          <p:cNvPr id="13" name="四角形: 角を丸くする 12">
            <a:extLst>
              <a:ext uri="{FF2B5EF4-FFF2-40B4-BE49-F238E27FC236}">
                <a16:creationId xmlns:a16="http://schemas.microsoft.com/office/drawing/2014/main" id="{10F0CA49-736B-DD97-EA80-AE0C3BA5780D}"/>
              </a:ext>
            </a:extLst>
          </p:cNvPr>
          <p:cNvSpPr/>
          <p:nvPr/>
        </p:nvSpPr>
        <p:spPr>
          <a:xfrm>
            <a:off x="190413" y="4437334"/>
            <a:ext cx="702672" cy="65982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solidFill>
                  <a:schemeClr val="tx1"/>
                </a:solidFill>
                <a:latin typeface="BIZ UDPゴシック" panose="020B0400000000000000" pitchFamily="50" charset="-128"/>
                <a:ea typeface="BIZ UDPゴシック" panose="020B0400000000000000" pitchFamily="50" charset="-128"/>
              </a:rPr>
              <a:t>演奏</a:t>
            </a:r>
          </a:p>
        </p:txBody>
      </p:sp>
      <p:sp>
        <p:nvSpPr>
          <p:cNvPr id="14" name="四角形: 角を丸くする 13">
            <a:extLst>
              <a:ext uri="{FF2B5EF4-FFF2-40B4-BE49-F238E27FC236}">
                <a16:creationId xmlns:a16="http://schemas.microsoft.com/office/drawing/2014/main" id="{760CD424-37B6-9672-1CB5-3C7E6B0B665F}"/>
              </a:ext>
            </a:extLst>
          </p:cNvPr>
          <p:cNvSpPr/>
          <p:nvPr/>
        </p:nvSpPr>
        <p:spPr>
          <a:xfrm>
            <a:off x="190413" y="305148"/>
            <a:ext cx="2279655"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a:t>
            </a:r>
          </a:p>
        </p:txBody>
      </p:sp>
      <p:sp>
        <p:nvSpPr>
          <p:cNvPr id="2" name="四角形: 角を丸くする 1">
            <a:extLst>
              <a:ext uri="{FF2B5EF4-FFF2-40B4-BE49-F238E27FC236}">
                <a16:creationId xmlns:a16="http://schemas.microsoft.com/office/drawing/2014/main" id="{2FBE3094-6D0D-B387-7B99-0487A7258BAD}"/>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9" name="四角形: 角を丸くする 8">
            <a:extLst>
              <a:ext uri="{FF2B5EF4-FFF2-40B4-BE49-F238E27FC236}">
                <a16:creationId xmlns:a16="http://schemas.microsoft.com/office/drawing/2014/main" id="{B8FA51E2-357B-4741-8AA9-36EED785D019}"/>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66492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6A91A2C-F5F3-14B6-29A9-9AC3505BAD77}"/>
              </a:ext>
            </a:extLst>
          </p:cNvPr>
          <p:cNvSpPr/>
          <p:nvPr/>
        </p:nvSpPr>
        <p:spPr>
          <a:xfrm>
            <a:off x="1009403" y="1712311"/>
            <a:ext cx="11328734" cy="22651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BIZ UDPゴシック" panose="020B0400000000000000" pitchFamily="50" charset="-128"/>
                <a:ea typeface="BIZ UDPゴシック" panose="020B0400000000000000" pitchFamily="50" charset="-128"/>
              </a:rPr>
              <a:t>〇脳には「音楽中枢」なるものは存在せず、脳内の</a:t>
            </a:r>
            <a:r>
              <a:rPr lang="ja-JP" altLang="en-US" sz="2400" dirty="0">
                <a:solidFill>
                  <a:prstClr val="black"/>
                </a:solidFill>
                <a:latin typeface="BIZ UDPゴシック" panose="020B0400000000000000" pitchFamily="50" charset="-128"/>
                <a:ea typeface="BIZ UDPゴシック" panose="020B0400000000000000" pitchFamily="50" charset="-128"/>
              </a:rPr>
              <a:t>知覚・認知・学習・記憶・</a:t>
            </a:r>
          </a:p>
          <a:p>
            <a:r>
              <a:rPr lang="ja-JP" altLang="en-US" sz="2400" dirty="0">
                <a:solidFill>
                  <a:prstClr val="black"/>
                </a:solidFill>
                <a:latin typeface="BIZ UDPゴシック" panose="020B0400000000000000" pitchFamily="50" charset="-128"/>
                <a:ea typeface="BIZ UDPゴシック" panose="020B0400000000000000" pitchFamily="50" charset="-128"/>
              </a:rPr>
              <a:t>　感情を担う脳内ネットワーク全てを使って分散して処理され、</a:t>
            </a:r>
            <a:r>
              <a:rPr lang="ja-JP" altLang="en-US" sz="2400" dirty="0">
                <a:solidFill>
                  <a:srgbClr val="FF0000"/>
                </a:solidFill>
                <a:latin typeface="BIZ UDPゴシック" panose="020B0400000000000000" pitchFamily="50" charset="-128"/>
                <a:ea typeface="BIZ UDPゴシック" panose="020B0400000000000000" pitchFamily="50" charset="-128"/>
              </a:rPr>
              <a:t>脳全体で</a:t>
            </a:r>
          </a:p>
          <a:p>
            <a:r>
              <a:rPr kumimoji="1" lang="ja-JP" altLang="en-US" sz="2400" dirty="0">
                <a:solidFill>
                  <a:srgbClr val="FF0000"/>
                </a:solidFill>
                <a:latin typeface="BIZ UDPゴシック" panose="020B0400000000000000" pitchFamily="50" charset="-128"/>
                <a:ea typeface="BIZ UDPゴシック" panose="020B0400000000000000" pitchFamily="50" charset="-128"/>
              </a:rPr>
              <a:t>　音楽として認知される。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〇音楽は脳全体を活性化させることにより</a:t>
            </a:r>
            <a:r>
              <a:rPr kumimoji="0"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4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人間の様々な能力を開花させる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演奏家の脳梁は太くなっていて右脳と左脳間の情報交換が活発化し、言語中枢の</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200" dirty="0">
                <a:solidFill>
                  <a:prstClr val="black"/>
                </a:solidFill>
                <a:latin typeface="BIZ UDPゴシック" panose="020B0400000000000000" pitchFamily="50" charset="-128"/>
                <a:ea typeface="BIZ UDPゴシック" panose="020B0400000000000000" pitchFamily="50" charset="-128"/>
              </a:rPr>
              <a:t>　　　</a:t>
            </a:r>
            <a:r>
              <a:rPr kumimoji="0"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視聴野や運動機能を司る小脳も大きくなっている</a:t>
            </a:r>
            <a:r>
              <a:rPr kumimoji="0" lang="en-US" altLang="ja-JP"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_</a:t>
            </a:r>
            <a:endParaRPr kumimoji="0"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正方形/長方形 5">
            <a:extLst>
              <a:ext uri="{FF2B5EF4-FFF2-40B4-BE49-F238E27FC236}">
                <a16:creationId xmlns:a16="http://schemas.microsoft.com/office/drawing/2014/main" id="{A80270C5-100F-4E75-273D-81D49EF037EC}"/>
              </a:ext>
            </a:extLst>
          </p:cNvPr>
          <p:cNvSpPr/>
          <p:nvPr/>
        </p:nvSpPr>
        <p:spPr>
          <a:xfrm>
            <a:off x="3758623" y="133508"/>
            <a:ext cx="5011307"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Ⅲ </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55786F2B-B386-57AC-2EBA-0CAA5F798FD1}"/>
              </a:ext>
            </a:extLst>
          </p:cNvPr>
          <p:cNvSpPr/>
          <p:nvPr/>
        </p:nvSpPr>
        <p:spPr>
          <a:xfrm>
            <a:off x="1009403" y="5700156"/>
            <a:ext cx="11328734" cy="212288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楽器を弾くことが、いかに体の様々な部位をどのように使っているのかについ</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て各人が語る。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それはつまりどれだけ脳の様々な部位を使っているかを理解することに繋がる。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（弦楽器であれば、さらに合奏という、相手を聴き、相手に合わすという作業が</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追加されるため、脳はフル回転となる）</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BAD2740D-847E-D58F-4909-C5495FA44D91}"/>
              </a:ext>
            </a:extLst>
          </p:cNvPr>
          <p:cNvSpPr/>
          <p:nvPr/>
        </p:nvSpPr>
        <p:spPr>
          <a:xfrm>
            <a:off x="190413" y="1712311"/>
            <a:ext cx="702672" cy="2265177"/>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3" name="四角形: 角を丸くする 2">
            <a:extLst>
              <a:ext uri="{FF2B5EF4-FFF2-40B4-BE49-F238E27FC236}">
                <a16:creationId xmlns:a16="http://schemas.microsoft.com/office/drawing/2014/main" id="{D063A4A2-0BEB-1D85-19E1-18B0650752D7}"/>
              </a:ext>
            </a:extLst>
          </p:cNvPr>
          <p:cNvSpPr/>
          <p:nvPr/>
        </p:nvSpPr>
        <p:spPr>
          <a:xfrm>
            <a:off x="190413" y="5705770"/>
            <a:ext cx="702672" cy="212288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4" name="四角形: 角を丸くする 3">
            <a:extLst>
              <a:ext uri="{FF2B5EF4-FFF2-40B4-BE49-F238E27FC236}">
                <a16:creationId xmlns:a16="http://schemas.microsoft.com/office/drawing/2014/main" id="{2E7A45A7-ABC8-D906-084E-071E4C365F9E}"/>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0" name="四角形: 角を丸くする 9">
            <a:extLst>
              <a:ext uri="{FF2B5EF4-FFF2-40B4-BE49-F238E27FC236}">
                <a16:creationId xmlns:a16="http://schemas.microsoft.com/office/drawing/2014/main" id="{FAF98438-5EDB-5BE1-52B2-D4DFE74832FE}"/>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a:solidFill>
                  <a:schemeClr val="tx1"/>
                </a:solidFill>
                <a:latin typeface="BIZ UDPゴシック" panose="020B0400000000000000" pitchFamily="50" charset="-128"/>
                <a:ea typeface="BIZ UDPゴシック" panose="020B0400000000000000" pitchFamily="50" charset="-128"/>
              </a:rPr>
              <a:t>大黒達也氏</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1" name="四角形: 角を丸くする 10">
            <a:extLst>
              <a:ext uri="{FF2B5EF4-FFF2-40B4-BE49-F238E27FC236}">
                <a16:creationId xmlns:a16="http://schemas.microsoft.com/office/drawing/2014/main" id="{AEC6774D-4225-AC35-D0FA-1DB6322EFB68}"/>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脳科学</a:t>
            </a:r>
          </a:p>
        </p:txBody>
      </p:sp>
      <p:sp>
        <p:nvSpPr>
          <p:cNvPr id="14" name="正方形/長方形 13">
            <a:extLst>
              <a:ext uri="{FF2B5EF4-FFF2-40B4-BE49-F238E27FC236}">
                <a16:creationId xmlns:a16="http://schemas.microsoft.com/office/drawing/2014/main" id="{FD276330-1DFE-6D49-393D-0EF228864DD0}"/>
              </a:ext>
            </a:extLst>
          </p:cNvPr>
          <p:cNvSpPr/>
          <p:nvPr/>
        </p:nvSpPr>
        <p:spPr>
          <a:xfrm>
            <a:off x="1009403" y="4108116"/>
            <a:ext cx="11328734" cy="14614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〇ピアノ演奏を聴くが、演奏者の体・腕・指・足の動き、できれば顔の表情に</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注目するその際に脳の中のどの機能が使われているかを想像する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〇演奏者がどういう気持ちでどとういうことを表現し、伝えたかったかを想像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する</a:t>
            </a:r>
          </a:p>
        </p:txBody>
      </p:sp>
      <p:sp>
        <p:nvSpPr>
          <p:cNvPr id="15" name="四角形: 角を丸くする 14">
            <a:extLst>
              <a:ext uri="{FF2B5EF4-FFF2-40B4-BE49-F238E27FC236}">
                <a16:creationId xmlns:a16="http://schemas.microsoft.com/office/drawing/2014/main" id="{9283BB46-06FB-9AA8-176E-D744928F72D4}"/>
              </a:ext>
            </a:extLst>
          </p:cNvPr>
          <p:cNvSpPr/>
          <p:nvPr/>
        </p:nvSpPr>
        <p:spPr>
          <a:xfrm>
            <a:off x="190413" y="4113730"/>
            <a:ext cx="702672" cy="1461412"/>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演奏</a:t>
            </a:r>
          </a:p>
        </p:txBody>
      </p:sp>
    </p:spTree>
    <p:extLst>
      <p:ext uri="{BB962C8B-B14F-4D97-AF65-F5344CB8AC3E}">
        <p14:creationId xmlns:p14="http://schemas.microsoft.com/office/powerpoint/2010/main" val="1911732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881CC96-AD00-7148-D36D-F04F76938450}"/>
              </a:ext>
            </a:extLst>
          </p:cNvPr>
          <p:cNvSpPr/>
          <p:nvPr/>
        </p:nvSpPr>
        <p:spPr>
          <a:xfrm>
            <a:off x="1009403" y="1712311"/>
            <a:ext cx="11328734" cy="21234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solidFill>
                  <a:prstClr val="black"/>
                </a:solidFill>
                <a:latin typeface="BIZ UDPゴシック" panose="020B0400000000000000" pitchFamily="50" charset="-128"/>
                <a:ea typeface="BIZ UDPゴシック" panose="020B0400000000000000" pitchFamily="50" charset="-128"/>
              </a:rPr>
              <a:t>〇脳は、元来、“意外性”が大好物で、ドーパミンが出て快感を感じる。</a:t>
            </a:r>
          </a:p>
          <a:p>
            <a:r>
              <a:rPr lang="ja-JP" altLang="en-US" sz="2400" dirty="0">
                <a:solidFill>
                  <a:prstClr val="black"/>
                </a:solidFill>
                <a:latin typeface="BIZ UDPゴシック" panose="020B0400000000000000" pitchFamily="50" charset="-128"/>
                <a:ea typeface="BIZ UDPゴシック" panose="020B0400000000000000" pitchFamily="50" charset="-128"/>
              </a:rPr>
              <a:t>　　その点、音楽は次のフレーズに意外感</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メロディー・和音・リズム展開</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に快</a:t>
            </a:r>
          </a:p>
          <a:p>
            <a:r>
              <a:rPr lang="ja-JP" altLang="en-US" sz="2400" dirty="0">
                <a:solidFill>
                  <a:prstClr val="black"/>
                </a:solidFill>
                <a:latin typeface="BIZ UDPゴシック" panose="020B0400000000000000" pitchFamily="50" charset="-128"/>
                <a:ea typeface="BIZ UDPゴシック" panose="020B0400000000000000" pitchFamily="50" charset="-128"/>
              </a:rPr>
              <a:t>　　感を感じることが極めて多く、常に脳が反応している状態が続く。</a:t>
            </a:r>
          </a:p>
          <a:p>
            <a:pPr>
              <a:lnSpc>
                <a:spcPts val="1000"/>
              </a:lnSpc>
            </a:pPr>
            <a:r>
              <a:rPr lang="ja-JP" altLang="en-US" sz="2400" dirty="0">
                <a:solidFill>
                  <a:prstClr val="black"/>
                </a:solidFill>
                <a:latin typeface="BIZ UDPゴシック" panose="020B0400000000000000" pitchFamily="50" charset="-128"/>
                <a:ea typeface="BIZ UDPゴシック" panose="020B0400000000000000" pitchFamily="50" charset="-128"/>
              </a:rPr>
              <a:t>　</a:t>
            </a:r>
            <a:endParaRPr lang="en-US" altLang="ja-JP" sz="2400" dirty="0">
              <a:solidFill>
                <a:prstClr val="black"/>
              </a:solidFill>
              <a:latin typeface="BIZ UDPゴシック" panose="020B0400000000000000" pitchFamily="50" charset="-128"/>
              <a:ea typeface="BIZ UDPゴシック" panose="020B0400000000000000" pitchFamily="50" charset="-128"/>
            </a:endParaRPr>
          </a:p>
          <a:p>
            <a:r>
              <a:rPr lang="en-US" altLang="ja-JP" sz="2400" dirty="0">
                <a:solidFill>
                  <a:prstClr val="black"/>
                </a:solidFill>
                <a:latin typeface="BIZ UDPゴシック" panose="020B0400000000000000" pitchFamily="50" charset="-128"/>
                <a:ea typeface="BIZ UDPゴシック" panose="020B0400000000000000" pitchFamily="50" charset="-128"/>
              </a:rPr>
              <a:t>    </a:t>
            </a:r>
            <a:r>
              <a:rPr lang="ja-JP" altLang="en-US" sz="2400" dirty="0">
                <a:solidFill>
                  <a:prstClr val="black"/>
                </a:solidFill>
                <a:latin typeface="BIZ UDPゴシック" panose="020B0400000000000000" pitchFamily="50" charset="-128"/>
                <a:ea typeface="BIZ UDPゴシック" panose="020B0400000000000000" pitchFamily="50" charset="-128"/>
              </a:rPr>
              <a:t>音楽ほど確実性と不確実性の中で常に揺らいでる時間を持つ芸術はなく、</a:t>
            </a:r>
          </a:p>
          <a:p>
            <a:r>
              <a:rPr lang="ja-JP" altLang="en-US" sz="2400" dirty="0">
                <a:solidFill>
                  <a:prstClr val="black"/>
                </a:solidFill>
                <a:latin typeface="BIZ UDPゴシック" panose="020B0400000000000000" pitchFamily="50" charset="-128"/>
                <a:ea typeface="BIZ UDPゴシック" panose="020B0400000000000000" pitchFamily="50" charset="-128"/>
              </a:rPr>
              <a:t>　　人間の脳にとって魅力となる。</a:t>
            </a:r>
            <a:endParaRPr lang="en-US" altLang="ja-JP" sz="2400" dirty="0">
              <a:solidFill>
                <a:prstClr val="black"/>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780FD2FD-3DF9-E705-9B4F-BF20F8FDD9E4}"/>
              </a:ext>
            </a:extLst>
          </p:cNvPr>
          <p:cNvSpPr/>
          <p:nvPr/>
        </p:nvSpPr>
        <p:spPr>
          <a:xfrm>
            <a:off x="3758620" y="133508"/>
            <a:ext cx="5011308"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Ⅳ </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B2B6468B-0C9D-A45D-7BEC-36B6524C5038}"/>
              </a:ext>
            </a:extLst>
          </p:cNvPr>
          <p:cNvSpPr/>
          <p:nvPr/>
        </p:nvSpPr>
        <p:spPr>
          <a:xfrm>
            <a:off x="1009403" y="6079378"/>
            <a:ext cx="11328734" cy="17436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演奏を聴いて、いかに人間の脳が揺れや意外性を求めているかを理解する。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そして、人間の脳は何度も曲を聴いて、その意外な展開を解っていても、また</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聴きたいと思うもの。</a:t>
            </a:r>
          </a:p>
        </p:txBody>
      </p:sp>
      <p:sp>
        <p:nvSpPr>
          <p:cNvPr id="8" name="四角形: 角を丸くする 7">
            <a:extLst>
              <a:ext uri="{FF2B5EF4-FFF2-40B4-BE49-F238E27FC236}">
                <a16:creationId xmlns:a16="http://schemas.microsoft.com/office/drawing/2014/main" id="{537C3667-D365-CECF-EEBC-BEF85C0064FB}"/>
              </a:ext>
            </a:extLst>
          </p:cNvPr>
          <p:cNvSpPr/>
          <p:nvPr/>
        </p:nvSpPr>
        <p:spPr>
          <a:xfrm>
            <a:off x="190413" y="1712311"/>
            <a:ext cx="702672" cy="212341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DB579032-C44C-05BA-F401-EB2B406CF47E}"/>
              </a:ext>
            </a:extLst>
          </p:cNvPr>
          <p:cNvSpPr/>
          <p:nvPr/>
        </p:nvSpPr>
        <p:spPr>
          <a:xfrm>
            <a:off x="190413" y="6084992"/>
            <a:ext cx="702672" cy="174366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237BEF57-0C7A-7935-91D6-AF0C302C15C3}"/>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1733B3CF-738F-35A6-F175-25CBEA065632}"/>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a:solidFill>
                  <a:schemeClr val="tx1"/>
                </a:solidFill>
                <a:latin typeface="BIZ UDPゴシック" panose="020B0400000000000000" pitchFamily="50" charset="-128"/>
                <a:ea typeface="BIZ UDPゴシック" panose="020B0400000000000000" pitchFamily="50" charset="-128"/>
              </a:rPr>
              <a:t>大黒達也氏</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931CBBD1-EED3-BAC0-C104-7D5C75BC3AD9}"/>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脳科学</a:t>
            </a:r>
          </a:p>
        </p:txBody>
      </p:sp>
      <p:sp>
        <p:nvSpPr>
          <p:cNvPr id="13" name="正方形/長方形 12">
            <a:extLst>
              <a:ext uri="{FF2B5EF4-FFF2-40B4-BE49-F238E27FC236}">
                <a16:creationId xmlns:a16="http://schemas.microsoft.com/office/drawing/2014/main" id="{EE2DA6E5-3C91-01F9-3212-D606A3C95A31}"/>
              </a:ext>
            </a:extLst>
          </p:cNvPr>
          <p:cNvSpPr/>
          <p:nvPr/>
        </p:nvSpPr>
        <p:spPr>
          <a:xfrm>
            <a:off x="1009403" y="3965570"/>
            <a:ext cx="11328734" cy="198396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〇音楽の揺れを存分に感じる曲を演奏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逆に、同じ曲を全く揺らさず、メトロノームに合わせて演奏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〇予測できるメロディーが意外な展開をする曲を演奏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逆に、次に続くメロディーが用意に予測される曲を演奏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〇予測できる和音展開と、意外な展開をする和音の動きを演奏</a:t>
            </a:r>
          </a:p>
        </p:txBody>
      </p:sp>
      <p:sp>
        <p:nvSpPr>
          <p:cNvPr id="14" name="四角形: 角を丸くする 13">
            <a:extLst>
              <a:ext uri="{FF2B5EF4-FFF2-40B4-BE49-F238E27FC236}">
                <a16:creationId xmlns:a16="http://schemas.microsoft.com/office/drawing/2014/main" id="{7DCB0D40-C5B0-5A0A-458B-C1C2FB785251}"/>
              </a:ext>
            </a:extLst>
          </p:cNvPr>
          <p:cNvSpPr/>
          <p:nvPr/>
        </p:nvSpPr>
        <p:spPr>
          <a:xfrm>
            <a:off x="190413" y="3971184"/>
            <a:ext cx="702672" cy="1983968"/>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演奏</a:t>
            </a:r>
          </a:p>
        </p:txBody>
      </p:sp>
    </p:spTree>
    <p:extLst>
      <p:ext uri="{BB962C8B-B14F-4D97-AF65-F5344CB8AC3E}">
        <p14:creationId xmlns:p14="http://schemas.microsoft.com/office/powerpoint/2010/main" val="4267296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57920656-A154-45B8-6172-650D96A1C269}"/>
              </a:ext>
            </a:extLst>
          </p:cNvPr>
          <p:cNvSpPr/>
          <p:nvPr/>
        </p:nvSpPr>
        <p:spPr>
          <a:xfrm>
            <a:off x="1009403" y="1653215"/>
            <a:ext cx="11328734" cy="325129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〇人間は耳だけでなく、体の各部でも音楽を感じていて、</a:t>
            </a:r>
            <a:r>
              <a:rPr lang="ja-JP" altLang="en-US" sz="2400" dirty="0">
                <a:solidFill>
                  <a:prstClr val="black"/>
                </a:solidFill>
                <a:latin typeface="BIZ UDPゴシック" panose="020B0400000000000000" pitchFamily="50" charset="-128"/>
                <a:ea typeface="BIZ UDPゴシック" panose="020B0400000000000000" pitchFamily="50" charset="-128"/>
              </a:rPr>
              <a:t>音楽の和音列の不確実</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BIZ UDPゴシック" panose="020B0400000000000000" pitchFamily="50" charset="-128"/>
                <a:ea typeface="BIZ UDPゴシック" panose="020B0400000000000000" pitchFamily="50" charset="-128"/>
              </a:rPr>
              <a:t>　　性と予測誤差の特定の「ゆらぎ」が心臓や腹部に限局的な身体感覚を引き起</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BIZ UDPゴシック" panose="020B0400000000000000" pitchFamily="50" charset="-128"/>
                <a:ea typeface="BIZ UDPゴシック" panose="020B0400000000000000" pitchFamily="50" charset="-128"/>
              </a:rPr>
              <a:t>　　こすことが証明されている</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大黒先生と広島大学との研究</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a:t>
            </a:r>
            <a:endParaRPr kumimoji="0"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参考</a:t>
            </a:r>
            <a:r>
              <a:rPr kumimoji="0" lang="en-US" altLang="ja-JP"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】Screenless Media Lab.</a:t>
            </a: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の研究</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優しい曲や悲しい曲は「頭や胸」で感じることが多く、怖い音楽は「腹部」で</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200" dirty="0">
                <a:solidFill>
                  <a:schemeClr val="tx1"/>
                </a:solidFill>
                <a:latin typeface="BIZ UDPゴシック" panose="020B0400000000000000" pitchFamily="50" charset="-128"/>
                <a:ea typeface="BIZ UDPゴシック" panose="020B0400000000000000" pitchFamily="50" charset="-128"/>
              </a:rPr>
              <a:t>　　　　</a:t>
            </a: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感る。楽しい曲、ダンサブルな曲は全身、特に手足に広く感覚を感じた。</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攻撃的な曲も体全体、とりわけ頭部に顕著に感じられた。</a:t>
            </a:r>
          </a:p>
          <a:p>
            <a:pPr marL="0" marR="0" lvl="0" indent="0" algn="l" defTabSz="457200" rtl="0" eaLnBrk="1" fontAlgn="auto" latinLnBrk="0" hangingPunct="1">
              <a:lnSpc>
                <a:spcPts val="1000"/>
              </a:lnSpc>
              <a:spcBef>
                <a:spcPts val="0"/>
              </a:spcBef>
              <a:spcAft>
                <a:spcPts val="0"/>
              </a:spcAft>
              <a:buClrTx/>
              <a:buSzTx/>
              <a:buFontTx/>
              <a:buNone/>
              <a:tabLst/>
              <a:defRPr/>
            </a:pP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〇難聴者も音楽を感じることはできる</a:t>
            </a:r>
          </a:p>
        </p:txBody>
      </p:sp>
      <p:sp>
        <p:nvSpPr>
          <p:cNvPr id="6" name="正方形/長方形 5">
            <a:extLst>
              <a:ext uri="{FF2B5EF4-FFF2-40B4-BE49-F238E27FC236}">
                <a16:creationId xmlns:a16="http://schemas.microsoft.com/office/drawing/2014/main" id="{445ECE9C-E5E8-558B-ADB0-983868F7B618}"/>
              </a:ext>
            </a:extLst>
          </p:cNvPr>
          <p:cNvSpPr/>
          <p:nvPr/>
        </p:nvSpPr>
        <p:spPr>
          <a:xfrm>
            <a:off x="3852396" y="133508"/>
            <a:ext cx="4823757"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Ⅴ</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7478614B-8DE3-67F9-FBE3-A629204C1002}"/>
              </a:ext>
            </a:extLst>
          </p:cNvPr>
          <p:cNvSpPr/>
          <p:nvPr/>
        </p:nvSpPr>
        <p:spPr>
          <a:xfrm>
            <a:off x="1009403" y="5676405"/>
            <a:ext cx="11328734" cy="214663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様々な種類の曲を聴いて、体で感じる実感を体験する。</a:t>
            </a: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1CD8E78B-F65F-D3E5-A7AB-563516DFB9C2}"/>
              </a:ext>
            </a:extLst>
          </p:cNvPr>
          <p:cNvSpPr/>
          <p:nvPr/>
        </p:nvSpPr>
        <p:spPr>
          <a:xfrm>
            <a:off x="190413" y="1653215"/>
            <a:ext cx="702672" cy="325129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00B4C71B-8D57-4A31-F847-4A6880148AD0}"/>
              </a:ext>
            </a:extLst>
          </p:cNvPr>
          <p:cNvSpPr/>
          <p:nvPr/>
        </p:nvSpPr>
        <p:spPr>
          <a:xfrm>
            <a:off x="190413" y="5682019"/>
            <a:ext cx="702672" cy="214663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839ADE73-F501-19AC-D9B4-0628110808CB}"/>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AC698EBA-F796-75B4-65BB-977F51E9A717}"/>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a:solidFill>
                  <a:schemeClr val="tx1"/>
                </a:solidFill>
                <a:latin typeface="BIZ UDPゴシック" panose="020B0400000000000000" pitchFamily="50" charset="-128"/>
                <a:ea typeface="BIZ UDPゴシック" panose="020B0400000000000000" pitchFamily="50" charset="-128"/>
              </a:rPr>
              <a:t>大黒達也氏</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DD0182D2-15C0-5E82-13A7-41B4C1899167}"/>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脳科学</a:t>
            </a:r>
          </a:p>
        </p:txBody>
      </p:sp>
      <p:sp>
        <p:nvSpPr>
          <p:cNvPr id="15" name="正方形/長方形 14">
            <a:extLst>
              <a:ext uri="{FF2B5EF4-FFF2-40B4-BE49-F238E27FC236}">
                <a16:creationId xmlns:a16="http://schemas.microsoft.com/office/drawing/2014/main" id="{2BCFDB32-F48E-203D-EC5C-B2179D6CA93C}"/>
              </a:ext>
            </a:extLst>
          </p:cNvPr>
          <p:cNvSpPr/>
          <p:nvPr/>
        </p:nvSpPr>
        <p:spPr>
          <a:xfrm>
            <a:off x="1009403" y="4975253"/>
            <a:ext cx="11328734" cy="61241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a:solidFill>
                  <a:schemeClr val="tx1"/>
                </a:solidFill>
                <a:latin typeface="BIZ UDPゴシック" panose="020B0400000000000000" pitchFamily="50" charset="-128"/>
                <a:ea typeface="BIZ UDPゴシック" panose="020B0400000000000000" pitchFamily="50" charset="-128"/>
              </a:rPr>
              <a:t>和音列の変化の演奏</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6" name="四角形: 角を丸くする 15">
            <a:extLst>
              <a:ext uri="{FF2B5EF4-FFF2-40B4-BE49-F238E27FC236}">
                <a16:creationId xmlns:a16="http://schemas.microsoft.com/office/drawing/2014/main" id="{150476EC-355E-9C76-3FC3-18A9EE236017}"/>
              </a:ext>
            </a:extLst>
          </p:cNvPr>
          <p:cNvSpPr/>
          <p:nvPr/>
        </p:nvSpPr>
        <p:spPr>
          <a:xfrm>
            <a:off x="190413" y="4980867"/>
            <a:ext cx="702672" cy="61241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Pゴシック" panose="020B0400000000000000" pitchFamily="50" charset="-128"/>
                <a:ea typeface="BIZ UDPゴシック" panose="020B0400000000000000" pitchFamily="50" charset="-128"/>
              </a:rPr>
              <a:t>演奏</a:t>
            </a:r>
          </a:p>
        </p:txBody>
      </p:sp>
    </p:spTree>
    <p:extLst>
      <p:ext uri="{BB962C8B-B14F-4D97-AF65-F5344CB8AC3E}">
        <p14:creationId xmlns:p14="http://schemas.microsoft.com/office/powerpoint/2010/main" val="320030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2E8112D-1EA0-6720-6AC2-B33F9D19701A}"/>
              </a:ext>
            </a:extLst>
          </p:cNvPr>
          <p:cNvSpPr/>
          <p:nvPr/>
        </p:nvSpPr>
        <p:spPr>
          <a:xfrm>
            <a:off x="1009403" y="1653215"/>
            <a:ext cx="11328734" cy="30019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音の無い音楽</a:t>
            </a:r>
            <a:r>
              <a:rPr lang="en-US" altLang="ja-JP" sz="2400" dirty="0">
                <a:solidFill>
                  <a:schemeClr val="tx1"/>
                </a:solidFill>
                <a:latin typeface="BIZ UDPゴシック" panose="020B0400000000000000" pitchFamily="50" charset="-128"/>
                <a:ea typeface="BIZ UDPゴシック" panose="020B0400000000000000" pitchFamily="50" charset="-128"/>
              </a:rPr>
              <a:t>】</a:t>
            </a: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①休符も音楽の一部であり、休符は呼吸のような機能を持ち、安堵感を与えたり</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、次への緊迫感を生み出す。</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－ドビュッシーの言葉「すべての音楽の鍵を握るのは、音符と音符の間の沈黙である」</a:t>
            </a:r>
          </a:p>
          <a:p>
            <a:pPr>
              <a:lnSpc>
                <a:spcPts val="10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②無音の音楽－ジョン・ケージ作曲「４分３３秒」</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演奏家は何も演奏しない。聴衆は演奏場所の内外で偶然に起きる音、聴衆自身が立て</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る音などの意図しない音は存在する。あらゆる音を音楽として意識させるための曲</a:t>
            </a:r>
          </a:p>
        </p:txBody>
      </p:sp>
      <p:sp>
        <p:nvSpPr>
          <p:cNvPr id="6" name="正方形/長方形 5">
            <a:extLst>
              <a:ext uri="{FF2B5EF4-FFF2-40B4-BE49-F238E27FC236}">
                <a16:creationId xmlns:a16="http://schemas.microsoft.com/office/drawing/2014/main" id="{234B6970-018B-612D-3E18-99C8D6230593}"/>
              </a:ext>
            </a:extLst>
          </p:cNvPr>
          <p:cNvSpPr/>
          <p:nvPr/>
        </p:nvSpPr>
        <p:spPr>
          <a:xfrm>
            <a:off x="3852397" y="133508"/>
            <a:ext cx="4823756"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Ⅵ</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EC41C98E-0F20-7A9A-45E9-C8EAEBA82913}"/>
              </a:ext>
            </a:extLst>
          </p:cNvPr>
          <p:cNvSpPr/>
          <p:nvPr/>
        </p:nvSpPr>
        <p:spPr>
          <a:xfrm>
            <a:off x="1009403" y="4725872"/>
            <a:ext cx="11328734" cy="309717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スコアを見ながら、休符の深い意味を理解する。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①次の音へのエネルギーを溜める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ベートーベンの交響曲第五番「運命」第一楽章冒頭に休符があるからこそ、運命が</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叩く音の爆発的なエネルギーが生まれる。</a:t>
            </a:r>
          </a:p>
          <a:p>
            <a:pPr>
              <a:lnSpc>
                <a:spcPts val="10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②次のフレーズとの対比を明確にする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強音の残響が終わるのを待ち、弱音のメロディーを際立たせる</a:t>
            </a:r>
          </a:p>
          <a:p>
            <a:pPr>
              <a:lnSpc>
                <a:spcPts val="12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③演奏終了後の余韻　</a:t>
            </a:r>
            <a:r>
              <a:rPr lang="ja-JP" altLang="en-US" sz="2200" dirty="0">
                <a:solidFill>
                  <a:prstClr val="black"/>
                </a:solidFill>
                <a:latin typeface="BIZ UDPゴシック" panose="020B0400000000000000" pitchFamily="50" charset="-128"/>
                <a:ea typeface="BIZ UDPゴシック" panose="020B0400000000000000" pitchFamily="50" charset="-128"/>
              </a:rPr>
              <a:t>残響を楽しむだけでなく思い出に浸ったり祈りの時間でもある</a:t>
            </a:r>
          </a:p>
        </p:txBody>
      </p:sp>
      <p:sp>
        <p:nvSpPr>
          <p:cNvPr id="8" name="四角形: 角を丸くする 7">
            <a:extLst>
              <a:ext uri="{FF2B5EF4-FFF2-40B4-BE49-F238E27FC236}">
                <a16:creationId xmlns:a16="http://schemas.microsoft.com/office/drawing/2014/main" id="{34D5EE1D-1F28-8ADC-2EBB-E8F7BC6FAC8A}"/>
              </a:ext>
            </a:extLst>
          </p:cNvPr>
          <p:cNvSpPr/>
          <p:nvPr/>
        </p:nvSpPr>
        <p:spPr>
          <a:xfrm>
            <a:off x="190413" y="1653215"/>
            <a:ext cx="702672" cy="3001912"/>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754A93A3-3B54-631A-4017-359B2C97E291}"/>
              </a:ext>
            </a:extLst>
          </p:cNvPr>
          <p:cNvSpPr/>
          <p:nvPr/>
        </p:nvSpPr>
        <p:spPr>
          <a:xfrm>
            <a:off x="190413" y="4731486"/>
            <a:ext cx="702672" cy="309717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831CA381-0492-057C-9A58-0E44C2E07824}"/>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AE780400-99DE-0D37-59D2-DD5FDD61D10F}"/>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篠崎史紀氏</a:t>
            </a:r>
          </a:p>
        </p:txBody>
      </p:sp>
      <p:sp>
        <p:nvSpPr>
          <p:cNvPr id="12" name="四角形: 角を丸くする 11">
            <a:extLst>
              <a:ext uri="{FF2B5EF4-FFF2-40B4-BE49-F238E27FC236}">
                <a16:creationId xmlns:a16="http://schemas.microsoft.com/office/drawing/2014/main" id="{0CAAAEE4-A0A2-01C9-C6D7-E84650C9A5D4}"/>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rgbClr val="FF0000"/>
                </a:solidFill>
                <a:latin typeface="BIZ UDPゴシック" panose="020B0400000000000000" pitchFamily="50" charset="-128"/>
                <a:ea typeface="BIZ UDPゴシック" panose="020B0400000000000000" pitchFamily="50" charset="-128"/>
              </a:rPr>
              <a:t>？</a:t>
            </a:r>
          </a:p>
        </p:txBody>
      </p:sp>
    </p:spTree>
    <p:extLst>
      <p:ext uri="{BB962C8B-B14F-4D97-AF65-F5344CB8AC3E}">
        <p14:creationId xmlns:p14="http://schemas.microsoft.com/office/powerpoint/2010/main" val="4121335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73B769C-F023-EE2E-5976-6BC04278FFC8}"/>
              </a:ext>
            </a:extLst>
          </p:cNvPr>
          <p:cNvSpPr/>
          <p:nvPr/>
        </p:nvSpPr>
        <p:spPr>
          <a:xfrm>
            <a:off x="1056904" y="1904181"/>
            <a:ext cx="11325074" cy="587671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ja-JP" sz="2400" dirty="0">
                <a:solidFill>
                  <a:schemeClr val="tx1"/>
                </a:solidFill>
                <a:effectLst/>
                <a:ea typeface="BIZ UDPゴシック" panose="020B0400000000000000" pitchFamily="50" charset="-128"/>
                <a:cs typeface="Times New Roman" panose="02020603050405020304" pitchFamily="18" charset="0"/>
              </a:rPr>
              <a:t>宇宙の調和のことをラテン語では「</a:t>
            </a:r>
            <a:r>
              <a:rPr lang="en-US" altLang="ja-JP" sz="2400" dirty="0" err="1">
                <a:solidFill>
                  <a:schemeClr val="tx1"/>
                </a:solidFill>
                <a:effectLst/>
                <a:ea typeface="BIZ UDPゴシック" panose="020B0400000000000000" pitchFamily="50" charset="-128"/>
                <a:cs typeface="Times New Roman" panose="02020603050405020304" pitchFamily="18" charset="0"/>
              </a:rPr>
              <a:t>harmonia</a:t>
            </a:r>
            <a:r>
              <a:rPr lang="en-US" altLang="ja-JP" sz="2400" dirty="0">
                <a:solidFill>
                  <a:schemeClr val="tx1"/>
                </a:solidFill>
                <a:effectLst/>
                <a:ea typeface="BIZ UDPゴシック" panose="020B0400000000000000" pitchFamily="50" charset="-128"/>
                <a:cs typeface="Times New Roman" panose="02020603050405020304" pitchFamily="18" charset="0"/>
              </a:rPr>
              <a:t> mundi</a:t>
            </a:r>
            <a:r>
              <a:rPr lang="ja-JP" altLang="ja-JP" sz="2400" dirty="0">
                <a:solidFill>
                  <a:schemeClr val="tx1"/>
                </a:solidFill>
                <a:effectLst/>
                <a:ea typeface="BIZ UDPゴシック" panose="020B0400000000000000" pitchFamily="50" charset="-128"/>
                <a:cs typeface="Times New Roman" panose="02020603050405020304" pitchFamily="18" charset="0"/>
              </a:rPr>
              <a:t>」</a:t>
            </a:r>
            <a:r>
              <a:rPr lang="ja-JP" altLang="en-US" sz="2400" dirty="0">
                <a:solidFill>
                  <a:schemeClr val="tx1"/>
                </a:solidFill>
                <a:effectLst/>
                <a:ea typeface="BIZ UDPゴシック" panose="020B0400000000000000" pitchFamily="50" charset="-128"/>
                <a:cs typeface="Times New Roman" panose="02020603050405020304" pitchFamily="18" charset="0"/>
              </a:rPr>
              <a:t>という。</a:t>
            </a:r>
          </a:p>
          <a:p>
            <a:pPr algn="just"/>
            <a:r>
              <a:rPr lang="ja-JP" altLang="ja-JP" sz="2400" dirty="0">
                <a:solidFill>
                  <a:schemeClr val="tx1"/>
                </a:solidFill>
                <a:effectLst/>
                <a:ea typeface="BIZ UDPゴシック" panose="020B0400000000000000" pitchFamily="50" charset="-128"/>
                <a:cs typeface="Times New Roman" panose="02020603050405020304" pitchFamily="18" charset="0"/>
              </a:rPr>
              <a:t>宇宙が音楽を奏でてい</a:t>
            </a:r>
            <a:r>
              <a:rPr lang="ja-JP" altLang="en-US" sz="2400" dirty="0">
                <a:solidFill>
                  <a:schemeClr val="tx1"/>
                </a:solidFill>
                <a:effectLst/>
                <a:ea typeface="BIZ UDPゴシック" panose="020B0400000000000000" pitchFamily="50" charset="-128"/>
                <a:cs typeface="Times New Roman" panose="02020603050405020304" pitchFamily="18" charset="0"/>
              </a:rPr>
              <a:t>て、天空は</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一つの調和に支配されている。星座</a:t>
            </a:r>
            <a:r>
              <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や</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惑星</a:t>
            </a:r>
            <a:endPar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r>
              <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など</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は確固たる法則に基づいて動いていて、それが</a:t>
            </a:r>
            <a:r>
              <a:rPr lang="ja-JP" altLang="en-US" sz="2400" dirty="0">
                <a:solidFill>
                  <a:schemeClr val="tx1"/>
                </a:solidFill>
                <a:latin typeface="BIZ UDPゴシック" panose="020B0400000000000000" pitchFamily="50" charset="-128"/>
                <a:ea typeface="BIZ UDPゴシック" panose="020B0400000000000000" pitchFamily="50" charset="-128"/>
              </a:rPr>
              <a:t>人間の心身をつかさどる</a:t>
            </a:r>
          </a:p>
          <a:p>
            <a:pPr algn="just"/>
            <a:r>
              <a:rPr lang="ja-JP" altLang="en-US" sz="2400" dirty="0">
                <a:solidFill>
                  <a:schemeClr val="tx1"/>
                </a:solidFill>
                <a:latin typeface="BIZ UDPゴシック" panose="020B0400000000000000" pitchFamily="50" charset="-128"/>
                <a:ea typeface="BIZ UDPゴシック" panose="020B0400000000000000" pitchFamily="50" charset="-128"/>
              </a:rPr>
              <a:t>秩序であり、</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人間に影響を与える</a:t>
            </a:r>
            <a:r>
              <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と考えられていた</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lnSpc>
                <a:spcPts val="900"/>
              </a:lnSpc>
            </a:pPr>
            <a:endPar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r>
              <a:rPr lang="ja-JP" altLang="en-US" sz="2400" dirty="0">
                <a:solidFill>
                  <a:schemeClr val="tx1"/>
                </a:solidFill>
                <a:latin typeface="BIZ UDPゴシック" panose="020B0400000000000000" pitchFamily="50" charset="-128"/>
                <a:ea typeface="BIZ UDPゴシック" panose="020B0400000000000000" pitchFamily="50" charset="-128"/>
              </a:rPr>
              <a:t>そして、</a:t>
            </a:r>
            <a:r>
              <a:rPr lang="ja-JP" altLang="en-US" sz="2400" dirty="0">
                <a:solidFill>
                  <a:srgbClr val="FF0000"/>
                </a:solidFill>
                <a:latin typeface="BIZ UDPゴシック" panose="020B0400000000000000" pitchFamily="50" charset="-128"/>
                <a:ea typeface="BIZ UDPゴシック" panose="020B0400000000000000" pitchFamily="50" charset="-128"/>
              </a:rPr>
              <a:t>音楽とは聴くものではなく、自然や天体など自分が触れることができ</a:t>
            </a:r>
          </a:p>
          <a:p>
            <a:pPr algn="just"/>
            <a:r>
              <a:rPr lang="ja-JP" altLang="en-US" sz="2400" dirty="0">
                <a:solidFill>
                  <a:srgbClr val="FF0000"/>
                </a:solidFill>
                <a:latin typeface="BIZ UDPゴシック" panose="020B0400000000000000" pitchFamily="50" charset="-128"/>
                <a:ea typeface="BIZ UDPゴシック" panose="020B0400000000000000" pitchFamily="50" charset="-128"/>
              </a:rPr>
              <a:t>ないものを人間として実感し、自分の生き方を探っていくものとして捉えていた</a:t>
            </a:r>
            <a:r>
              <a:rPr lang="ja-JP" altLang="en-US" sz="2400" dirty="0">
                <a:solidFill>
                  <a:schemeClr val="tx1"/>
                </a:solidFill>
                <a:latin typeface="BIZ UDPゴシック" panose="020B0400000000000000" pitchFamily="50" charset="-128"/>
                <a:ea typeface="BIZ UDPゴシック" panose="020B0400000000000000" pitchFamily="50" charset="-128"/>
              </a:rPr>
              <a:t>。</a:t>
            </a:r>
          </a:p>
          <a:p>
            <a:pPr algn="just"/>
            <a:r>
              <a:rPr lang="ja-JP" altLang="ja-JP" sz="2400" dirty="0">
                <a:solidFill>
                  <a:schemeClr val="tx1"/>
                </a:solidFill>
                <a:effectLst/>
                <a:ea typeface="BIZ UDPゴシック" panose="020B0400000000000000" pitchFamily="50" charset="-128"/>
                <a:cs typeface="Times New Roman" panose="02020603050405020304" pitchFamily="18" charset="0"/>
              </a:rPr>
              <a:t>調和（</a:t>
            </a:r>
            <a:r>
              <a:rPr lang="en-US" altLang="ja-JP" sz="2400" dirty="0" err="1">
                <a:solidFill>
                  <a:schemeClr val="tx1"/>
                </a:solidFill>
                <a:effectLst/>
                <a:ea typeface="BIZ UDPゴシック" panose="020B0400000000000000" pitchFamily="50" charset="-128"/>
                <a:cs typeface="Times New Roman" panose="02020603050405020304" pitchFamily="18" charset="0"/>
              </a:rPr>
              <a:t>harmonia</a:t>
            </a:r>
            <a:r>
              <a:rPr lang="ja-JP" altLang="ja-JP" sz="2400" dirty="0">
                <a:solidFill>
                  <a:schemeClr val="tx1"/>
                </a:solidFill>
                <a:effectLst/>
                <a:ea typeface="BIZ UDPゴシック" panose="020B0400000000000000" pitchFamily="50" charset="-128"/>
                <a:cs typeface="Times New Roman" panose="02020603050405020304" pitchFamily="18" charset="0"/>
              </a:rPr>
              <a:t>）</a:t>
            </a:r>
            <a:r>
              <a:rPr lang="ja-JP" altLang="en-US" sz="2400" dirty="0">
                <a:solidFill>
                  <a:schemeClr val="tx1"/>
                </a:solidFill>
                <a:effectLst/>
                <a:ea typeface="BIZ UDPゴシック" panose="020B0400000000000000" pitchFamily="50" charset="-128"/>
                <a:cs typeface="Times New Roman" panose="02020603050405020304" pitchFamily="18" charset="0"/>
              </a:rPr>
              <a:t>を</a:t>
            </a:r>
            <a:r>
              <a:rPr lang="ja-JP" altLang="ja-JP" sz="2400" dirty="0">
                <a:solidFill>
                  <a:schemeClr val="tx1"/>
                </a:solidFill>
                <a:effectLst/>
                <a:ea typeface="BIZ UDPゴシック" panose="020B0400000000000000" pitchFamily="50" charset="-128"/>
                <a:cs typeface="Times New Roman" panose="02020603050405020304" pitchFamily="18" charset="0"/>
              </a:rPr>
              <a:t>音楽（</a:t>
            </a:r>
            <a:r>
              <a:rPr lang="en-US" altLang="ja-JP" sz="2400" dirty="0">
                <a:solidFill>
                  <a:schemeClr val="tx1"/>
                </a:solidFill>
                <a:effectLst/>
                <a:ea typeface="BIZ UDPゴシック" panose="020B0400000000000000" pitchFamily="50" charset="-128"/>
                <a:cs typeface="Times New Roman" panose="02020603050405020304" pitchFamily="18" charset="0"/>
              </a:rPr>
              <a:t>musica</a:t>
            </a:r>
            <a:r>
              <a:rPr lang="ja-JP" altLang="ja-JP" sz="2400" dirty="0">
                <a:solidFill>
                  <a:schemeClr val="tx1"/>
                </a:solidFill>
                <a:effectLst/>
                <a:ea typeface="BIZ UDPゴシック" panose="020B0400000000000000" pitchFamily="50" charset="-128"/>
                <a:cs typeface="Times New Roman" panose="02020603050405020304" pitchFamily="18" charset="0"/>
              </a:rPr>
              <a:t>）</a:t>
            </a:r>
            <a:r>
              <a:rPr lang="ja-JP" altLang="en-US" sz="2400" dirty="0">
                <a:solidFill>
                  <a:schemeClr val="tx1"/>
                </a:solidFill>
                <a:effectLst/>
                <a:ea typeface="BIZ UDPゴシック" panose="020B0400000000000000" pitchFamily="50" charset="-128"/>
                <a:cs typeface="Times New Roman" panose="02020603050405020304" pitchFamily="18" charset="0"/>
              </a:rPr>
              <a:t>と考え、</a:t>
            </a:r>
            <a:r>
              <a:rPr lang="ja-JP" altLang="en-US" sz="2400" dirty="0">
                <a:solidFill>
                  <a:srgbClr val="FF0000"/>
                </a:solidFill>
                <a:effectLst/>
                <a:ea typeface="BIZ UDPゴシック" panose="020B0400000000000000" pitchFamily="50" charset="-128"/>
                <a:cs typeface="Times New Roman" panose="02020603050405020304" pitchFamily="18" charset="0"/>
              </a:rPr>
              <a:t>音楽が万物</a:t>
            </a:r>
            <a:r>
              <a:rPr lang="ja-JP" altLang="ja-JP" sz="2400" dirty="0">
                <a:solidFill>
                  <a:srgbClr val="FF0000"/>
                </a:solidFill>
                <a:effectLst/>
                <a:ea typeface="BIZ UDPゴシック" panose="020B0400000000000000" pitchFamily="50" charset="-128"/>
                <a:cs typeface="Times New Roman" panose="02020603050405020304" pitchFamily="18" charset="0"/>
              </a:rPr>
              <a:t>の</a:t>
            </a:r>
            <a:r>
              <a:rPr lang="ja-JP" altLang="en-US" sz="2400" dirty="0">
                <a:solidFill>
                  <a:srgbClr val="FF0000"/>
                </a:solidFill>
                <a:effectLst/>
                <a:ea typeface="BIZ UDPゴシック" panose="020B0400000000000000" pitchFamily="50" charset="-128"/>
                <a:cs typeface="Times New Roman" panose="02020603050405020304" pitchFamily="18" charset="0"/>
              </a:rPr>
              <a:t>調和を表現している</a:t>
            </a:r>
            <a:r>
              <a:rPr lang="ja-JP" altLang="en-US" sz="2400" dirty="0">
                <a:solidFill>
                  <a:schemeClr val="tx1"/>
                </a:solidFill>
                <a:effectLst/>
                <a:ea typeface="BIZ UDPゴシック" panose="020B0400000000000000" pitchFamily="50" charset="-128"/>
                <a:cs typeface="Times New Roman" panose="02020603050405020304" pitchFamily="18" charset="0"/>
              </a:rPr>
              <a:t>と</a:t>
            </a:r>
          </a:p>
          <a:p>
            <a:pPr algn="just"/>
            <a:r>
              <a:rPr lang="ja-JP" altLang="en-US" sz="2400" dirty="0">
                <a:solidFill>
                  <a:schemeClr val="tx1"/>
                </a:solidFill>
                <a:effectLst/>
                <a:ea typeface="BIZ UDPゴシック" panose="020B0400000000000000" pitchFamily="50" charset="-128"/>
                <a:cs typeface="Times New Roman" panose="02020603050405020304" pitchFamily="18" charset="0"/>
              </a:rPr>
              <a:t>考えた。</a:t>
            </a:r>
          </a:p>
          <a:p>
            <a:pPr algn="just">
              <a:lnSpc>
                <a:spcPts val="900"/>
              </a:lnSpc>
            </a:pPr>
            <a:endParaRPr lang="ja-JP" altLang="ja-JP" sz="2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defRPr/>
            </a:pP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古代ローマ人は音楽を</a:t>
            </a:r>
            <a:r>
              <a:rPr kumimoji="0" lang="en-US" altLang="ja-JP"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3</a:t>
            </a: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つに分け、そ</a:t>
            </a:r>
            <a:r>
              <a:rPr lang="ja-JP" altLang="ja-JP" sz="2200" dirty="0">
                <a:solidFill>
                  <a:schemeClr val="tx1"/>
                </a:solidFill>
                <a:effectLst/>
                <a:ea typeface="BIZ UDPゴシック" panose="020B0400000000000000" pitchFamily="50" charset="-128"/>
                <a:cs typeface="Times New Roman" panose="02020603050405020304" pitchFamily="18" charset="0"/>
              </a:rPr>
              <a:t>がお互いに呼応して対応関係にある</a:t>
            </a:r>
            <a:r>
              <a:rPr lang="ja-JP" altLang="en-US" sz="2200" dirty="0">
                <a:solidFill>
                  <a:schemeClr val="tx1"/>
                </a:solidFill>
                <a:effectLst/>
                <a:ea typeface="BIZ UDPゴシック" panose="020B0400000000000000" pitchFamily="50" charset="-128"/>
                <a:cs typeface="Times New Roman" panose="02020603050405020304" pitchFamily="18" charset="0"/>
              </a:rPr>
              <a:t>と考えていた。</a:t>
            </a:r>
            <a:b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br>
            <a:r>
              <a:rPr kumimoji="0" lang="ja-JP" altLang="en-US" sz="2200" b="1" i="0" u="none" strike="noStrike" kern="1200" cap="none" spc="0" normalizeH="0" baseline="0" noProof="0" dirty="0">
                <a:ln>
                  <a:noFill/>
                </a:ln>
                <a:solidFill>
                  <a:schemeClr val="accent5">
                    <a:lumMod val="75000"/>
                  </a:schemeClr>
                </a:solidFill>
                <a:effectLst/>
                <a:uLnTx/>
                <a:uFillTx/>
                <a:latin typeface="BIZ UDPゴシック" panose="020B0400000000000000" pitchFamily="50" charset="-128"/>
                <a:ea typeface="BIZ UDPゴシック" panose="020B0400000000000000" pitchFamily="50" charset="-128"/>
                <a:cs typeface="+mn-cs"/>
              </a:rPr>
              <a:t>①ムジカ・ムンダーナ＝世界の調和の音楽</a:t>
            </a:r>
          </a:p>
          <a:p>
            <a:pPr>
              <a:defRPr/>
            </a:pPr>
            <a:r>
              <a:rPr lang="ja-JP" altLang="en-US" sz="2200" dirty="0">
                <a:solidFill>
                  <a:schemeClr val="tx1"/>
                </a:solidFill>
                <a:effectLst/>
                <a:ea typeface="BIZ UDPゴシック" panose="020B0400000000000000" pitchFamily="50" charset="-128"/>
                <a:cs typeface="Times New Roman" panose="02020603050405020304" pitchFamily="18" charset="0"/>
              </a:rPr>
              <a:t>　　</a:t>
            </a:r>
            <a:r>
              <a:rPr lang="ja-JP" altLang="ja-JP" sz="2200" dirty="0">
                <a:solidFill>
                  <a:schemeClr val="tx1"/>
                </a:solidFill>
                <a:effectLst/>
                <a:ea typeface="BIZ UDPゴシック" panose="020B0400000000000000" pitchFamily="50" charset="-128"/>
                <a:cs typeface="Times New Roman" panose="02020603050405020304" pitchFamily="18" charset="0"/>
              </a:rPr>
              <a:t>天と惑星の協和の重要性を説</a:t>
            </a:r>
            <a:r>
              <a:rPr lang="ja-JP" altLang="en-US" sz="2200" dirty="0">
                <a:solidFill>
                  <a:schemeClr val="tx1"/>
                </a:solidFill>
                <a:effectLst/>
                <a:ea typeface="BIZ UDPゴシック" panose="020B0400000000000000" pitchFamily="50" charset="-128"/>
                <a:cs typeface="Times New Roman" panose="02020603050405020304" pitchFamily="18" charset="0"/>
              </a:rPr>
              <a:t>く</a:t>
            </a:r>
            <a:r>
              <a:rPr lang="ja-JP" altLang="ja-JP" sz="2200" dirty="0">
                <a:solidFill>
                  <a:schemeClr val="tx1"/>
                </a:solidFill>
                <a:effectLst/>
                <a:ea typeface="BIZ UDPゴシック" panose="020B0400000000000000" pitchFamily="50" charset="-128"/>
                <a:cs typeface="Times New Roman" panose="02020603050405020304" pitchFamily="18" charset="0"/>
              </a:rPr>
              <a:t>。</a:t>
            </a:r>
            <a:r>
              <a:rPr lang="ja-JP" altLang="en-US" sz="2200" dirty="0">
                <a:solidFill>
                  <a:schemeClr val="tx1"/>
                </a:solidFill>
                <a:effectLst/>
                <a:ea typeface="BIZ UDPゴシック" panose="020B0400000000000000" pitchFamily="50" charset="-128"/>
                <a:cs typeface="Times New Roman" panose="02020603050405020304" pitchFamily="18" charset="0"/>
              </a:rPr>
              <a:t>現代は、</a:t>
            </a:r>
            <a:r>
              <a:rPr lang="ja-JP" altLang="ja-JP" sz="2200" dirty="0">
                <a:solidFill>
                  <a:schemeClr val="tx1"/>
                </a:solidFill>
                <a:effectLst/>
                <a:ea typeface="BIZ UDPゴシック" panose="020B0400000000000000" pitchFamily="50" charset="-128"/>
                <a:cs typeface="Times New Roman" panose="02020603050405020304" pitchFamily="18" charset="0"/>
              </a:rPr>
              <a:t>火、水、気、地（土）の</a:t>
            </a:r>
            <a:r>
              <a:rPr lang="en-US" altLang="ja-JP" sz="2200" dirty="0">
                <a:solidFill>
                  <a:schemeClr val="tx1"/>
                </a:solidFill>
                <a:effectLst/>
                <a:ea typeface="BIZ UDPゴシック" panose="020B0400000000000000" pitchFamily="50" charset="-128"/>
                <a:cs typeface="Times New Roman" panose="02020603050405020304" pitchFamily="18" charset="0"/>
              </a:rPr>
              <a:t>4</a:t>
            </a:r>
            <a:r>
              <a:rPr lang="ja-JP" altLang="ja-JP" sz="2200" dirty="0">
                <a:solidFill>
                  <a:schemeClr val="tx1"/>
                </a:solidFill>
                <a:effectLst/>
                <a:ea typeface="BIZ UDPゴシック" panose="020B0400000000000000" pitchFamily="50" charset="-128"/>
                <a:cs typeface="Times New Roman" panose="02020603050405020304" pitchFamily="18" charset="0"/>
              </a:rPr>
              <a:t>大元素</a:t>
            </a:r>
            <a:r>
              <a:rPr kumimoji="0" lang="ja-JP" altLang="en-US" sz="2200" b="0" i="0" u="none" strike="noStrike" kern="1200" cap="none" spc="0" normalizeH="0" baseline="0" noProof="0" dirty="0">
                <a:ln>
                  <a:noFill/>
                </a:ln>
                <a:solidFill>
                  <a:schemeClr val="tx1"/>
                </a:solidFill>
                <a:uLnTx/>
                <a:uFillTx/>
                <a:latin typeface="BIZ UDPゴシック" panose="020B0400000000000000" pitchFamily="50" charset="-128"/>
                <a:ea typeface="BIZ UDPゴシック" panose="020B0400000000000000" pitchFamily="50" charset="-128"/>
                <a:cs typeface="Times New Roman" panose="02020603050405020304" pitchFamily="18" charset="0"/>
              </a:rPr>
              <a:t>の調和が</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en-US" sz="2200" b="0" i="0" u="none" strike="noStrike" kern="1200" cap="none" spc="0" normalizeH="0" baseline="0" noProof="0" dirty="0">
                <a:ln>
                  <a:noFill/>
                </a:ln>
                <a:solidFill>
                  <a:schemeClr val="tx1"/>
                </a:solidFill>
                <a:uLnTx/>
                <a:uFillTx/>
                <a:latin typeface="BIZ UDPゴシック" panose="020B0400000000000000" pitchFamily="50" charset="-128"/>
                <a:ea typeface="BIZ UDPゴシック" panose="020B0400000000000000" pitchFamily="50" charset="-128"/>
                <a:cs typeface="Times New Roman" panose="02020603050405020304" pitchFamily="18" charset="0"/>
              </a:rPr>
              <a:t>少しずつ崩れてきて様々な災害が起きている</a:t>
            </a:r>
            <a:b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br>
            <a:r>
              <a:rPr kumimoji="0" lang="ja-JP" altLang="en-US" sz="2200" b="1" i="0" u="none" strike="noStrike" kern="1200" cap="none" spc="0" normalizeH="0" baseline="0" noProof="0" dirty="0">
                <a:ln>
                  <a:noFill/>
                </a:ln>
                <a:solidFill>
                  <a:schemeClr val="accent5">
                    <a:lumMod val="75000"/>
                  </a:schemeClr>
                </a:solidFill>
                <a:effectLst/>
                <a:uLnTx/>
                <a:uFillTx/>
                <a:latin typeface="BIZ UDPゴシック" panose="020B0400000000000000" pitchFamily="50" charset="-128"/>
                <a:ea typeface="BIZ UDPゴシック" panose="020B0400000000000000" pitchFamily="50" charset="-128"/>
                <a:cs typeface="+mn-cs"/>
              </a:rPr>
              <a:t>②ムジカ・フマーナ＝人間の調和の音楽</a:t>
            </a:r>
          </a:p>
          <a:p>
            <a:pPr>
              <a:defRPr/>
            </a:pPr>
            <a:r>
              <a:rPr lang="ja-JP" altLang="en-US" sz="2200" dirty="0">
                <a:solidFill>
                  <a:schemeClr val="tx1"/>
                </a:solidFill>
                <a:effectLst/>
                <a:ea typeface="BIZ UDPゴシック" panose="020B0400000000000000" pitchFamily="50" charset="-128"/>
                <a:cs typeface="Times New Roman" panose="02020603050405020304" pitchFamily="18" charset="0"/>
              </a:rPr>
              <a:t>　　人間も</a:t>
            </a:r>
            <a:r>
              <a:rPr lang="ja-JP" altLang="ja-JP" sz="2200" dirty="0">
                <a:solidFill>
                  <a:schemeClr val="tx1"/>
                </a:solidFill>
                <a:effectLst/>
                <a:ea typeface="BIZ UDPゴシック" panose="020B0400000000000000" pitchFamily="50" charset="-128"/>
                <a:cs typeface="Times New Roman" panose="02020603050405020304" pitchFamily="18" charset="0"/>
              </a:rPr>
              <a:t>精神</a:t>
            </a:r>
            <a:r>
              <a:rPr lang="ja-JP" altLang="en-US" sz="2200" dirty="0">
                <a:solidFill>
                  <a:schemeClr val="tx1"/>
                </a:solidFill>
                <a:effectLst/>
                <a:ea typeface="BIZ UDPゴシック" panose="020B0400000000000000" pitchFamily="50" charset="-128"/>
                <a:cs typeface="Times New Roman" panose="02020603050405020304" pitchFamily="18" charset="0"/>
              </a:rPr>
              <a:t>と体の</a:t>
            </a:r>
            <a:r>
              <a:rPr lang="ja-JP" altLang="ja-JP" sz="2200" dirty="0">
                <a:solidFill>
                  <a:schemeClr val="tx1"/>
                </a:solidFill>
                <a:effectLst/>
                <a:ea typeface="BIZ UDPゴシック" panose="020B0400000000000000" pitchFamily="50" charset="-128"/>
                <a:cs typeface="Times New Roman" panose="02020603050405020304" pitchFamily="18" charset="0"/>
              </a:rPr>
              <a:t>バランスが取れていなければ病気にな</a:t>
            </a:r>
            <a:r>
              <a:rPr lang="ja-JP" altLang="en-US" sz="2200" dirty="0">
                <a:solidFill>
                  <a:schemeClr val="tx1"/>
                </a:solidFill>
                <a:effectLst/>
                <a:ea typeface="BIZ UDPゴシック" panose="020B0400000000000000" pitchFamily="50" charset="-128"/>
                <a:cs typeface="Times New Roman" panose="02020603050405020304" pitchFamily="18" charset="0"/>
              </a:rPr>
              <a:t>る</a:t>
            </a:r>
            <a:b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br>
            <a:r>
              <a:rPr kumimoji="0" lang="ja-JP" altLang="en-US" sz="2200" b="1" i="0" u="none" strike="noStrike" kern="1200" cap="none" spc="0" normalizeH="0" baseline="0" noProof="0" dirty="0">
                <a:ln>
                  <a:noFill/>
                </a:ln>
                <a:solidFill>
                  <a:schemeClr val="accent5">
                    <a:lumMod val="75000"/>
                  </a:schemeClr>
                </a:solidFill>
                <a:effectLst/>
                <a:uLnTx/>
                <a:uFillTx/>
                <a:latin typeface="BIZ UDPゴシック" panose="020B0400000000000000" pitchFamily="50" charset="-128"/>
                <a:ea typeface="BIZ UDPゴシック" panose="020B0400000000000000" pitchFamily="50" charset="-128"/>
                <a:cs typeface="+mn-cs"/>
              </a:rPr>
              <a:t>③ムジカ・インストゥルメンタリス＝楽器を通して実際に鳴り響く音楽</a:t>
            </a:r>
          </a:p>
        </p:txBody>
      </p:sp>
      <p:sp>
        <p:nvSpPr>
          <p:cNvPr id="6" name="正方形/長方形 5">
            <a:extLst>
              <a:ext uri="{FF2B5EF4-FFF2-40B4-BE49-F238E27FC236}">
                <a16:creationId xmlns:a16="http://schemas.microsoft.com/office/drawing/2014/main" id="{6164A865-342A-46FC-4561-547312DECE78}"/>
              </a:ext>
            </a:extLst>
          </p:cNvPr>
          <p:cNvSpPr/>
          <p:nvPr/>
        </p:nvSpPr>
        <p:spPr>
          <a:xfrm>
            <a:off x="2492679" y="175657"/>
            <a:ext cx="8066762"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音楽は宇宙の“調和”を表現する</a:t>
            </a:r>
          </a:p>
        </p:txBody>
      </p:sp>
      <p:sp>
        <p:nvSpPr>
          <p:cNvPr id="7" name="四角形: 角を丸くする 6">
            <a:extLst>
              <a:ext uri="{FF2B5EF4-FFF2-40B4-BE49-F238E27FC236}">
                <a16:creationId xmlns:a16="http://schemas.microsoft.com/office/drawing/2014/main" id="{7A873A06-CD33-2366-A185-C1FD88EF5972}"/>
              </a:ext>
            </a:extLst>
          </p:cNvPr>
          <p:cNvSpPr/>
          <p:nvPr/>
        </p:nvSpPr>
        <p:spPr>
          <a:xfrm>
            <a:off x="232779" y="1904182"/>
            <a:ext cx="729122" cy="5876711"/>
          </a:xfrm>
          <a:prstGeom prst="roundRect">
            <a:avLst>
              <a:gd name="adj" fmla="val 9524"/>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講演</a:t>
            </a:r>
          </a:p>
        </p:txBody>
      </p:sp>
      <p:sp>
        <p:nvSpPr>
          <p:cNvPr id="4" name="四角形: 角を丸くする 3">
            <a:extLst>
              <a:ext uri="{FF2B5EF4-FFF2-40B4-BE49-F238E27FC236}">
                <a16:creationId xmlns:a16="http://schemas.microsoft.com/office/drawing/2014/main" id="{5B90E700-E6D8-2070-A97D-0FD499C458EF}"/>
              </a:ext>
            </a:extLst>
          </p:cNvPr>
          <p:cNvSpPr/>
          <p:nvPr/>
        </p:nvSpPr>
        <p:spPr>
          <a:xfrm>
            <a:off x="232779" y="257210"/>
            <a:ext cx="1916655" cy="606334"/>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哲学</a:t>
            </a:r>
          </a:p>
        </p:txBody>
      </p:sp>
      <p:sp>
        <p:nvSpPr>
          <p:cNvPr id="2" name="四角形: 角を丸くする 1">
            <a:extLst>
              <a:ext uri="{FF2B5EF4-FFF2-40B4-BE49-F238E27FC236}">
                <a16:creationId xmlns:a16="http://schemas.microsoft.com/office/drawing/2014/main" id="{14C3579A-2400-1912-A832-57FCAB0E5631}"/>
              </a:ext>
            </a:extLst>
          </p:cNvPr>
          <p:cNvSpPr/>
          <p:nvPr/>
        </p:nvSpPr>
        <p:spPr>
          <a:xfrm>
            <a:off x="203832" y="1172920"/>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8" name="四角形: 角を丸くする 7">
            <a:extLst>
              <a:ext uri="{FF2B5EF4-FFF2-40B4-BE49-F238E27FC236}">
                <a16:creationId xmlns:a16="http://schemas.microsoft.com/office/drawing/2014/main" id="{744CCF8A-E4A1-5123-04E9-AE5A2E778DE9}"/>
              </a:ext>
            </a:extLst>
          </p:cNvPr>
          <p:cNvSpPr/>
          <p:nvPr/>
        </p:nvSpPr>
        <p:spPr>
          <a:xfrm>
            <a:off x="2255576" y="1175753"/>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834393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170617</TotalTime>
  <Words>5026</Words>
  <Application>Microsoft Office PowerPoint</Application>
  <PresentationFormat>ユーザー設定</PresentationFormat>
  <Paragraphs>474</Paragraphs>
  <Slides>25</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25</vt:i4>
      </vt:variant>
    </vt:vector>
  </HeadingPairs>
  <TitlesOfParts>
    <vt:vector size="32" baseType="lpstr">
      <vt:lpstr>BIZ UDPゴシック</vt:lpstr>
      <vt:lpstr>游ゴシック</vt:lpstr>
      <vt:lpstr>游明朝</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康史 山中</dc:creator>
  <cp:lastModifiedBy>康史 山中</cp:lastModifiedBy>
  <cp:revision>3693</cp:revision>
  <cp:lastPrinted>2025-03-13T12:01:17Z</cp:lastPrinted>
  <dcterms:created xsi:type="dcterms:W3CDTF">2024-09-09T05:24:00Z</dcterms:created>
  <dcterms:modified xsi:type="dcterms:W3CDTF">2025-04-08T05:31:17Z</dcterms:modified>
</cp:coreProperties>
</file>